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1"/>
  </p:sldMasterIdLst>
  <p:notesMasterIdLst>
    <p:notesMasterId r:id="rId46"/>
  </p:notesMasterIdLst>
  <p:handoutMasterIdLst>
    <p:handoutMasterId r:id="rId47"/>
  </p:handoutMasterIdLst>
  <p:sldIdLst>
    <p:sldId id="332" r:id="rId2"/>
    <p:sldId id="391" r:id="rId3"/>
    <p:sldId id="392" r:id="rId4"/>
    <p:sldId id="393" r:id="rId5"/>
    <p:sldId id="355" r:id="rId6"/>
    <p:sldId id="388" r:id="rId7"/>
    <p:sldId id="396" r:id="rId8"/>
    <p:sldId id="394" r:id="rId9"/>
    <p:sldId id="487" r:id="rId10"/>
    <p:sldId id="485" r:id="rId11"/>
    <p:sldId id="486" r:id="rId12"/>
    <p:sldId id="488" r:id="rId13"/>
    <p:sldId id="489" r:id="rId14"/>
    <p:sldId id="395" r:id="rId15"/>
    <p:sldId id="350" r:id="rId16"/>
    <p:sldId id="348" r:id="rId17"/>
    <p:sldId id="349" r:id="rId18"/>
    <p:sldId id="351" r:id="rId19"/>
    <p:sldId id="352" r:id="rId20"/>
    <p:sldId id="347" r:id="rId21"/>
    <p:sldId id="328" r:id="rId22"/>
    <p:sldId id="353" r:id="rId23"/>
    <p:sldId id="494" r:id="rId24"/>
    <p:sldId id="490" r:id="rId25"/>
    <p:sldId id="491" r:id="rId26"/>
    <p:sldId id="524" r:id="rId27"/>
    <p:sldId id="525" r:id="rId28"/>
    <p:sldId id="527" r:id="rId29"/>
    <p:sldId id="492" r:id="rId30"/>
    <p:sldId id="509" r:id="rId31"/>
    <p:sldId id="493" r:id="rId32"/>
    <p:sldId id="526" r:id="rId33"/>
    <p:sldId id="512" r:id="rId34"/>
    <p:sldId id="517" r:id="rId35"/>
    <p:sldId id="411" r:id="rId36"/>
    <p:sldId id="528" r:id="rId37"/>
    <p:sldId id="530" r:id="rId38"/>
    <p:sldId id="529" r:id="rId39"/>
    <p:sldId id="531" r:id="rId40"/>
    <p:sldId id="532" r:id="rId41"/>
    <p:sldId id="534" r:id="rId42"/>
    <p:sldId id="533" r:id="rId43"/>
    <p:sldId id="535" r:id="rId44"/>
    <p:sldId id="523" r:id="rId45"/>
  </p:sldIdLst>
  <p:sldSz cx="9144000" cy="6858000" type="screen4x3"/>
  <p:notesSz cx="6858000" cy="9144000"/>
  <p:defaultTextStyle>
    <a:defPPr>
      <a:defRPr lang="es-ES"/>
    </a:defPPr>
    <a:lvl1pPr algn="r" rtl="0" fontAlgn="base">
      <a:spcBef>
        <a:spcPct val="0"/>
      </a:spcBef>
      <a:spcAft>
        <a:spcPct val="0"/>
      </a:spcAft>
      <a:defRPr kern="1200">
        <a:solidFill>
          <a:schemeClr val="tx1"/>
        </a:solidFill>
        <a:latin typeface="Tahoma" pitchFamily="34" charset="0"/>
        <a:ea typeface="+mn-ea"/>
        <a:cs typeface="+mn-cs"/>
      </a:defRPr>
    </a:lvl1pPr>
    <a:lvl2pPr marL="457200" algn="r" rtl="0" fontAlgn="base">
      <a:spcBef>
        <a:spcPct val="0"/>
      </a:spcBef>
      <a:spcAft>
        <a:spcPct val="0"/>
      </a:spcAft>
      <a:defRPr kern="1200">
        <a:solidFill>
          <a:schemeClr val="tx1"/>
        </a:solidFill>
        <a:latin typeface="Tahoma" pitchFamily="34" charset="0"/>
        <a:ea typeface="+mn-ea"/>
        <a:cs typeface="+mn-cs"/>
      </a:defRPr>
    </a:lvl2pPr>
    <a:lvl3pPr marL="914400" algn="r" rtl="0" fontAlgn="base">
      <a:spcBef>
        <a:spcPct val="0"/>
      </a:spcBef>
      <a:spcAft>
        <a:spcPct val="0"/>
      </a:spcAft>
      <a:defRPr kern="1200">
        <a:solidFill>
          <a:schemeClr val="tx1"/>
        </a:solidFill>
        <a:latin typeface="Tahoma" pitchFamily="34" charset="0"/>
        <a:ea typeface="+mn-ea"/>
        <a:cs typeface="+mn-cs"/>
      </a:defRPr>
    </a:lvl3pPr>
    <a:lvl4pPr marL="1371600" algn="r" rtl="0" fontAlgn="base">
      <a:spcBef>
        <a:spcPct val="0"/>
      </a:spcBef>
      <a:spcAft>
        <a:spcPct val="0"/>
      </a:spcAft>
      <a:defRPr kern="1200">
        <a:solidFill>
          <a:schemeClr val="tx1"/>
        </a:solidFill>
        <a:latin typeface="Tahoma" pitchFamily="34" charset="0"/>
        <a:ea typeface="+mn-ea"/>
        <a:cs typeface="+mn-cs"/>
      </a:defRPr>
    </a:lvl4pPr>
    <a:lvl5pPr marL="1828800" algn="r"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7D10"/>
    <a:srgbClr val="CCFFCC"/>
    <a:srgbClr val="66FF99"/>
    <a:srgbClr val="B6FCBD"/>
    <a:srgbClr val="EAEAEA"/>
    <a:srgbClr val="C0C0C0"/>
    <a:srgbClr val="3333FF"/>
    <a:srgbClr val="5A04F6"/>
    <a:srgbClr val="CC66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85435" autoAdjust="0"/>
  </p:normalViewPr>
  <p:slideViewPr>
    <p:cSldViewPr>
      <p:cViewPr varScale="1">
        <p:scale>
          <a:sx n="85" d="100"/>
          <a:sy n="85" d="100"/>
        </p:scale>
        <p:origin x="972"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210894-E894-498B-B5EB-2D8FB0E99BA4}" type="datetimeFigureOut">
              <a:rPr lang="es-CO" smtClean="0"/>
              <a:pPr/>
              <a:t>8/10/2020</a:t>
            </a:fld>
            <a:endParaRPr lang="es-CO"/>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s-CO"/>
              <a:t>SERVIR Y PROTEGER A LA COMUNIDAD CON EFICIENCIA ES NUESTRO COMPROMISO!</a:t>
            </a:r>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3EEBC3-6A39-43BD-90D7-0A0E7CC0EA45}" type="slidenum">
              <a:rPr lang="es-CO" smtClean="0"/>
              <a:pPr/>
              <a:t>‹Nº›</a:t>
            </a:fld>
            <a:endParaRPr lang="es-CO"/>
          </a:p>
        </p:txBody>
      </p:sp>
    </p:spTree>
    <p:extLst>
      <p:ext uri="{BB962C8B-B14F-4D97-AF65-F5344CB8AC3E}">
        <p14:creationId xmlns:p14="http://schemas.microsoft.com/office/powerpoint/2010/main" val="208889868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endParaRPr lang="es-ES"/>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s-ES"/>
          </a:p>
        </p:txBody>
      </p:sp>
      <p:sp>
        <p:nvSpPr>
          <p:cNvPr id="1269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r>
              <a:rPr lang="es-CO"/>
              <a:t>SERVIR Y PROTEGER A LA COMUNIDAD CON EFICIENCIA ES NUESTRO COMPROMISO!</a:t>
            </a:r>
            <a:endParaRPr lang="es-ES"/>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fld id="{E9840CE8-1EF7-4483-874C-B29D5F042957}" type="slidenum">
              <a:rPr lang="es-ES"/>
              <a:pPr/>
              <a:t>‹Nº›</a:t>
            </a:fld>
            <a:endParaRPr lang="es-ES"/>
          </a:p>
        </p:txBody>
      </p:sp>
    </p:spTree>
    <p:extLst>
      <p:ext uri="{BB962C8B-B14F-4D97-AF65-F5344CB8AC3E}">
        <p14:creationId xmlns:p14="http://schemas.microsoft.com/office/powerpoint/2010/main" val="3582643556"/>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a:p>
        </p:txBody>
      </p:sp>
      <p:sp>
        <p:nvSpPr>
          <p:cNvPr id="4" name="3 Marcador de número de diapositiva"/>
          <p:cNvSpPr>
            <a:spLocks noGrp="1"/>
          </p:cNvSpPr>
          <p:nvPr>
            <p:ph type="sldNum" sz="quarter" idx="10"/>
          </p:nvPr>
        </p:nvSpPr>
        <p:spPr/>
        <p:txBody>
          <a:bodyPr/>
          <a:lstStyle/>
          <a:p>
            <a:fld id="{E9840CE8-1EF7-4483-874C-B29D5F042957}" type="slidenum">
              <a:rPr lang="es-ES" smtClean="0"/>
              <a:pPr/>
              <a:t>1</a:t>
            </a:fld>
            <a:endParaRPr lang="es-ES"/>
          </a:p>
        </p:txBody>
      </p:sp>
      <p:sp>
        <p:nvSpPr>
          <p:cNvPr id="5" name="4 Marcador de pie de página"/>
          <p:cNvSpPr>
            <a:spLocks noGrp="1"/>
          </p:cNvSpPr>
          <p:nvPr>
            <p:ph type="ftr" sz="quarter" idx="11"/>
          </p:nvPr>
        </p:nvSpPr>
        <p:spPr/>
        <p:txBody>
          <a:bodyPr/>
          <a:lstStyle/>
          <a:p>
            <a:r>
              <a:rPr lang="es-CO"/>
              <a:t>SERVIR Y PROTEGER A LA COMUNIDAD CON EFICIENCIA ES NUESTRO COMPROMISO!</a:t>
            </a:r>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a:p>
        </p:txBody>
      </p:sp>
      <p:sp>
        <p:nvSpPr>
          <p:cNvPr id="4" name="3 Marcador de número de diapositiva"/>
          <p:cNvSpPr>
            <a:spLocks noGrp="1"/>
          </p:cNvSpPr>
          <p:nvPr>
            <p:ph type="sldNum" sz="quarter" idx="10"/>
          </p:nvPr>
        </p:nvSpPr>
        <p:spPr/>
        <p:txBody>
          <a:bodyPr/>
          <a:lstStyle/>
          <a:p>
            <a:fld id="{E9840CE8-1EF7-4483-874C-B29D5F042957}" type="slidenum">
              <a:rPr lang="es-ES" smtClean="0"/>
              <a:pPr/>
              <a:t>2</a:t>
            </a:fld>
            <a:endParaRPr lang="es-ES"/>
          </a:p>
        </p:txBody>
      </p:sp>
      <p:sp>
        <p:nvSpPr>
          <p:cNvPr id="5" name="4 Marcador de pie de página"/>
          <p:cNvSpPr>
            <a:spLocks noGrp="1"/>
          </p:cNvSpPr>
          <p:nvPr>
            <p:ph type="ftr" sz="quarter" idx="11"/>
          </p:nvPr>
        </p:nvSpPr>
        <p:spPr/>
        <p:txBody>
          <a:bodyPr/>
          <a:lstStyle/>
          <a:p>
            <a:r>
              <a:rPr lang="es-CO"/>
              <a:t>SERVIR Y PROTEGER A LA COMUNIDAD CON EFICIENCIA ES NUESTRO COMPROMISO!</a:t>
            </a:r>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a:p>
        </p:txBody>
      </p:sp>
      <p:sp>
        <p:nvSpPr>
          <p:cNvPr id="4" name="3 Marcador de número de diapositiva"/>
          <p:cNvSpPr>
            <a:spLocks noGrp="1"/>
          </p:cNvSpPr>
          <p:nvPr>
            <p:ph type="sldNum" sz="quarter" idx="10"/>
          </p:nvPr>
        </p:nvSpPr>
        <p:spPr/>
        <p:txBody>
          <a:bodyPr/>
          <a:lstStyle/>
          <a:p>
            <a:fld id="{E9840CE8-1EF7-4483-874C-B29D5F042957}" type="slidenum">
              <a:rPr lang="es-ES" smtClean="0"/>
              <a:pPr/>
              <a:t>5</a:t>
            </a:fld>
            <a:endParaRPr lang="es-ES"/>
          </a:p>
        </p:txBody>
      </p:sp>
      <p:sp>
        <p:nvSpPr>
          <p:cNvPr id="5" name="4 Marcador de pie de página"/>
          <p:cNvSpPr>
            <a:spLocks noGrp="1"/>
          </p:cNvSpPr>
          <p:nvPr>
            <p:ph type="ftr" sz="quarter" idx="11"/>
          </p:nvPr>
        </p:nvSpPr>
        <p:spPr/>
        <p:txBody>
          <a:bodyPr/>
          <a:lstStyle/>
          <a:p>
            <a:r>
              <a:rPr lang="es-CO"/>
              <a:t>SERVIR Y PROTEGER A LA COMUNIDAD CON EFICIENCIA ES NUESTRO COMPROMISO!</a:t>
            </a:r>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p:nvPr>
        </p:nvSpPr>
        <p:spPr>
          <a:noFill/>
        </p:spPr>
        <p:txBody>
          <a:bodyPr/>
          <a:lstStyle/>
          <a:p>
            <a:pPr>
              <a:tabLst>
                <a:tab pos="0" algn="l"/>
                <a:tab pos="913369" algn="l"/>
                <a:tab pos="1828240" algn="l"/>
                <a:tab pos="2741609" algn="l"/>
                <a:tab pos="3656480" algn="l"/>
                <a:tab pos="4571351" algn="l"/>
                <a:tab pos="5484720" algn="l"/>
                <a:tab pos="6399590" algn="l"/>
                <a:tab pos="7312959" algn="l"/>
                <a:tab pos="8227831" algn="l"/>
                <a:tab pos="9142701" algn="l"/>
                <a:tab pos="10056070" algn="l"/>
              </a:tabLst>
            </a:pPr>
            <a:fld id="{A3507EE3-4906-4D05-BEC5-977C1D09F05A}" type="slidenum">
              <a:rPr lang="es-ES" smtClean="0">
                <a:latin typeface="Arial" pitchFamily="34" charset="0"/>
                <a:ea typeface="Arial Unicode MS" pitchFamily="34" charset="-128"/>
                <a:cs typeface="Arial Unicode MS" pitchFamily="34" charset="-128"/>
              </a:rPr>
              <a:pPr>
                <a:tabLst>
                  <a:tab pos="0" algn="l"/>
                  <a:tab pos="913369" algn="l"/>
                  <a:tab pos="1828240" algn="l"/>
                  <a:tab pos="2741609" algn="l"/>
                  <a:tab pos="3656480" algn="l"/>
                  <a:tab pos="4571351" algn="l"/>
                  <a:tab pos="5484720" algn="l"/>
                  <a:tab pos="6399590" algn="l"/>
                  <a:tab pos="7312959" algn="l"/>
                  <a:tab pos="8227831" algn="l"/>
                  <a:tab pos="9142701" algn="l"/>
                  <a:tab pos="10056070" algn="l"/>
                </a:tabLst>
              </a:pPr>
              <a:t>21</a:t>
            </a:fld>
            <a:endParaRPr lang="es-ES" dirty="0">
              <a:latin typeface="Arial" pitchFamily="34" charset="0"/>
              <a:ea typeface="Arial Unicode MS" pitchFamily="34" charset="-128"/>
              <a:cs typeface="Arial Unicode MS" pitchFamily="34" charset="-128"/>
            </a:endParaRPr>
          </a:p>
        </p:txBody>
      </p:sp>
      <p:sp>
        <p:nvSpPr>
          <p:cNvPr id="6963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69636" name="Rectangle 2"/>
          <p:cNvSpPr>
            <a:spLocks noGrp="1" noChangeArrowheads="1"/>
          </p:cNvSpPr>
          <p:nvPr>
            <p:ph type="body" idx="1"/>
          </p:nvPr>
        </p:nvSpPr>
        <p:spPr>
          <a:xfrm>
            <a:off x="685958" y="4343110"/>
            <a:ext cx="5486084" cy="4115670"/>
          </a:xfrm>
          <a:noFill/>
          <a:ln/>
        </p:spPr>
        <p:txBody>
          <a:bodyPr wrap="none" lIns="91428" tIns="45714" rIns="91428" bIns="45714" anchor="ctr"/>
          <a:lstStyle/>
          <a:p>
            <a:endParaRPr lang="es-ES">
              <a:latin typeface="Times New Roman" pitchFamily="18" charset="0"/>
            </a:endParaRPr>
          </a:p>
        </p:txBody>
      </p:sp>
      <p:sp>
        <p:nvSpPr>
          <p:cNvPr id="69637" name="Text Box 3"/>
          <p:cNvSpPr txBox="1">
            <a:spLocks noChangeArrowheads="1"/>
          </p:cNvSpPr>
          <p:nvPr/>
        </p:nvSpPr>
        <p:spPr bwMode="auto">
          <a:xfrm>
            <a:off x="3884988" y="8684773"/>
            <a:ext cx="2971431" cy="457779"/>
          </a:xfrm>
          <a:prstGeom prst="rect">
            <a:avLst/>
          </a:prstGeom>
          <a:noFill/>
          <a:ln w="9525">
            <a:noFill/>
            <a:round/>
            <a:headEnd/>
            <a:tailEnd/>
          </a:ln>
        </p:spPr>
        <p:txBody>
          <a:bodyPr lIns="89987" tIns="46794" rIns="89987" bIns="46794" anchor="b"/>
          <a:lstStyle/>
          <a:p>
            <a:pPr>
              <a:tabLst>
                <a:tab pos="0" algn="l"/>
                <a:tab pos="913369" algn="l"/>
                <a:tab pos="1828240" algn="l"/>
                <a:tab pos="2741609" algn="l"/>
                <a:tab pos="3656480" algn="l"/>
                <a:tab pos="4571351" algn="l"/>
                <a:tab pos="5484720" algn="l"/>
                <a:tab pos="6399590" algn="l"/>
                <a:tab pos="7312959" algn="l"/>
                <a:tab pos="8227831" algn="l"/>
                <a:tab pos="9142701" algn="l"/>
                <a:tab pos="10056070" algn="l"/>
              </a:tabLst>
            </a:pPr>
            <a:fld id="{036A948F-23C7-469F-82DD-F1761D6122D1}" type="slidenum">
              <a:rPr lang="es-ES" sz="1200">
                <a:solidFill>
                  <a:srgbClr val="000000"/>
                </a:solidFill>
              </a:rPr>
              <a:pPr>
                <a:tabLst>
                  <a:tab pos="0" algn="l"/>
                  <a:tab pos="913369" algn="l"/>
                  <a:tab pos="1828240" algn="l"/>
                  <a:tab pos="2741609" algn="l"/>
                  <a:tab pos="3656480" algn="l"/>
                  <a:tab pos="4571351" algn="l"/>
                  <a:tab pos="5484720" algn="l"/>
                  <a:tab pos="6399590" algn="l"/>
                  <a:tab pos="7312959" algn="l"/>
                  <a:tab pos="8227831" algn="l"/>
                  <a:tab pos="9142701" algn="l"/>
                  <a:tab pos="10056070" algn="l"/>
                </a:tabLst>
              </a:pPr>
              <a:t>21</a:t>
            </a:fld>
            <a:endParaRPr lang="es-ES" sz="1200" dirty="0">
              <a:solidFill>
                <a:srgbClr val="000000"/>
              </a:solidFill>
            </a:endParaRPr>
          </a:p>
        </p:txBody>
      </p:sp>
      <p:sp>
        <p:nvSpPr>
          <p:cNvPr id="6" name="5 Marcador de pie de página"/>
          <p:cNvSpPr>
            <a:spLocks noGrp="1"/>
          </p:cNvSpPr>
          <p:nvPr>
            <p:ph type="ftr" sz="quarter" idx="10"/>
          </p:nvPr>
        </p:nvSpPr>
        <p:spPr/>
        <p:txBody>
          <a:bodyPr/>
          <a:lstStyle/>
          <a:p>
            <a:r>
              <a:rPr lang="es-CO"/>
              <a:t>SERVIR Y PROTEGER A LA COMUNIDAD CON EFICIENCIA ES NUESTRO COMPROMISO!</a:t>
            </a:r>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626473-7AE8-4042-9AC7-3537305A832D}" type="slidenum">
              <a:rPr lang="es-ES"/>
              <a:pPr/>
              <a:t>22</a:t>
            </a:fld>
            <a:endParaRPr lang="es-E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s-CO"/>
          </a:p>
        </p:txBody>
      </p:sp>
      <p:sp>
        <p:nvSpPr>
          <p:cNvPr id="5" name="4 Marcador de pie de página"/>
          <p:cNvSpPr>
            <a:spLocks noGrp="1"/>
          </p:cNvSpPr>
          <p:nvPr>
            <p:ph type="ftr" sz="quarter" idx="10"/>
          </p:nvPr>
        </p:nvSpPr>
        <p:spPr/>
        <p:txBody>
          <a:bodyPr/>
          <a:lstStyle/>
          <a:p>
            <a:r>
              <a:rPr lang="es-CO"/>
              <a:t>SERVIR Y PROTEGER A LA COMUNIDAD CON EFICIENCIA ES NUESTRO COMPROMISO!</a:t>
            </a:r>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30" name="29 Marcador de fecha"/>
          <p:cNvSpPr>
            <a:spLocks noGrp="1"/>
          </p:cNvSpPr>
          <p:nvPr>
            <p:ph type="dt" sz="half" idx="10"/>
          </p:nvPr>
        </p:nvSpPr>
        <p:spPr/>
        <p:txBody>
          <a:bodyPr/>
          <a:lstStyle/>
          <a:p>
            <a:endParaRPr lang="es-ES"/>
          </a:p>
        </p:txBody>
      </p:sp>
      <p:sp>
        <p:nvSpPr>
          <p:cNvPr id="19" name="18 Marcador de pie de página"/>
          <p:cNvSpPr>
            <a:spLocks noGrp="1"/>
          </p:cNvSpPr>
          <p:nvPr>
            <p:ph type="ftr" sz="quarter" idx="11"/>
          </p:nvPr>
        </p:nvSpPr>
        <p:spPr/>
        <p:txBody>
          <a:bodyPr/>
          <a:lstStyle/>
          <a:p>
            <a:endParaRPr lang="es-ES"/>
          </a:p>
        </p:txBody>
      </p:sp>
      <p:sp>
        <p:nvSpPr>
          <p:cNvPr id="27" name="26 Marcador de número de diapositiva"/>
          <p:cNvSpPr>
            <a:spLocks noGrp="1"/>
          </p:cNvSpPr>
          <p:nvPr>
            <p:ph type="sldNum" sz="quarter" idx="12"/>
          </p:nvPr>
        </p:nvSpPr>
        <p:spPr/>
        <p:txBody>
          <a:bodyPr/>
          <a:lstStyle/>
          <a:p>
            <a:fld id="{FFB072D2-281F-4084-A291-4FBB1EE29FB9}"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E0F8046-5000-4AC3-B229-F9235200CC25}" type="slidenum">
              <a:rPr lang="es-ES" smtClean="0"/>
              <a:pPr/>
              <a:t>‹Nº›</a:t>
            </a:fld>
            <a:endParaRPr lang="es-E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C167112-105C-4EF4-A9DD-DC2CEAB997A2}" type="slidenum">
              <a:rPr lang="es-ES" smtClean="0"/>
              <a:pPr/>
              <a:t>‹Nº›</a:t>
            </a:fld>
            <a:endParaRPr lang="es-E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1150938" y="214313"/>
            <a:ext cx="7793037" cy="1462087"/>
          </a:xfrm>
        </p:spPr>
        <p:txBody>
          <a:bodyPr/>
          <a:lstStyle/>
          <a:p>
            <a:r>
              <a:rPr lang="es-ES"/>
              <a:t>Haga clic para modificar el estilo de título del patrón</a:t>
            </a:r>
            <a:endParaRPr lang="es-CO"/>
          </a:p>
        </p:txBody>
      </p:sp>
      <p:sp>
        <p:nvSpPr>
          <p:cNvPr id="3" name="2 Marcador de tabla"/>
          <p:cNvSpPr>
            <a:spLocks noGrp="1"/>
          </p:cNvSpPr>
          <p:nvPr>
            <p:ph type="tbl" idx="1"/>
          </p:nvPr>
        </p:nvSpPr>
        <p:spPr>
          <a:xfrm>
            <a:off x="1182688" y="2017713"/>
            <a:ext cx="7772400" cy="4114800"/>
          </a:xfrm>
        </p:spPr>
        <p:txBody>
          <a:bodyPr/>
          <a:lstStyle/>
          <a:p>
            <a:endParaRPr lang="es-CO"/>
          </a:p>
        </p:txBody>
      </p:sp>
      <p:sp>
        <p:nvSpPr>
          <p:cNvPr id="4" name="3 Marcador de fecha"/>
          <p:cNvSpPr>
            <a:spLocks noGrp="1"/>
          </p:cNvSpPr>
          <p:nvPr>
            <p:ph type="dt" sz="half" idx="10"/>
          </p:nvPr>
        </p:nvSpPr>
        <p:spPr>
          <a:xfrm>
            <a:off x="1162050" y="6243638"/>
            <a:ext cx="1905000" cy="457200"/>
          </a:xfrm>
        </p:spPr>
        <p:txBody>
          <a:bodyPr/>
          <a:lstStyle>
            <a:lvl1pPr>
              <a:defRPr/>
            </a:lvl1pPr>
          </a:lstStyle>
          <a:p>
            <a:endParaRPr lang="es-ES"/>
          </a:p>
        </p:txBody>
      </p:sp>
      <p:sp>
        <p:nvSpPr>
          <p:cNvPr id="5" name="4 Marcador de pie de página"/>
          <p:cNvSpPr>
            <a:spLocks noGrp="1"/>
          </p:cNvSpPr>
          <p:nvPr>
            <p:ph type="ftr" sz="quarter" idx="11"/>
          </p:nvPr>
        </p:nvSpPr>
        <p:spPr>
          <a:xfrm>
            <a:off x="3657600" y="6243638"/>
            <a:ext cx="2895600" cy="457200"/>
          </a:xfrm>
        </p:spPr>
        <p:txBody>
          <a:bodyPr/>
          <a:lstStyle>
            <a:lvl1pPr>
              <a:defRPr/>
            </a:lvl1pPr>
          </a:lstStyle>
          <a:p>
            <a:endParaRPr lang="es-ES"/>
          </a:p>
        </p:txBody>
      </p:sp>
      <p:sp>
        <p:nvSpPr>
          <p:cNvPr id="6" name="5 Marcador de número de diapositiva"/>
          <p:cNvSpPr>
            <a:spLocks noGrp="1"/>
          </p:cNvSpPr>
          <p:nvPr>
            <p:ph type="sldNum" sz="quarter" idx="12"/>
          </p:nvPr>
        </p:nvSpPr>
        <p:spPr>
          <a:xfrm>
            <a:off x="7042150" y="6243638"/>
            <a:ext cx="1905000" cy="457200"/>
          </a:xfrm>
        </p:spPr>
        <p:txBody>
          <a:bodyPr/>
          <a:lstStyle>
            <a:lvl1pPr>
              <a:defRPr/>
            </a:lvl1pPr>
          </a:lstStyle>
          <a:p>
            <a:fld id="{0239F85D-14B4-4B79-B4E2-67EE033F0316}" type="slidenum">
              <a:rPr lang="es-ES"/>
              <a:pPr/>
              <a:t>‹Nº›</a:t>
            </a:fld>
            <a:endParaRPr lang="es-ES"/>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2BE68E3-CA9E-4CBD-B02E-9B3E36B650CC}" type="slidenum">
              <a:rPr lang="es-ES" smtClean="0"/>
              <a:pPr/>
              <a:t>‹Nº›</a:t>
            </a:fld>
            <a:endParaRPr lang="es-E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D2E2B79-0646-4EE4-89C9-878E60C7064F}"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3E0F572-2FBB-4A10-80A3-36AE179691C8}" type="slidenum">
              <a:rPr lang="es-ES" smtClean="0"/>
              <a:pPr/>
              <a:t>‹Nº›</a:t>
            </a:fld>
            <a:endParaRPr lang="es-E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5CA5573-E9B5-43FD-838A-52A7041AE293}" type="slidenum">
              <a:rPr lang="es-ES" smtClean="0"/>
              <a:pPr/>
              <a:t>‹Nº›</a:t>
            </a:fld>
            <a:endParaRPr lang="es-E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C12768B7-5553-4B1D-9EEF-9CF1540DB732}" type="slidenum">
              <a:rPr lang="es-ES" smtClean="0"/>
              <a:pPr/>
              <a:t>‹Nº›</a:t>
            </a:fld>
            <a:endParaRPr lang="es-E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0F04F389-D614-4C5E-B130-89D65DC7487D}" type="slidenum">
              <a:rPr lang="es-ES" smtClean="0"/>
              <a:pPr/>
              <a:t>‹Nº›</a:t>
            </a:fld>
            <a:endParaRPr lang="es-E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59CC564-1D10-44B1-9B2E-177558B9B688}" type="slidenum">
              <a:rPr lang="es-ES" smtClean="0"/>
              <a:pPr/>
              <a:t>‹Nº›</a:t>
            </a:fld>
            <a:endParaRPr lang="es-E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p:txBody>
          <a:bodyPr/>
          <a:lstStyle/>
          <a:p>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077200" y="6356350"/>
            <a:ext cx="609600" cy="365125"/>
          </a:xfrm>
        </p:spPr>
        <p:txBody>
          <a:bodyPr/>
          <a:lstStyle/>
          <a:p>
            <a:fld id="{F0250EAC-FB82-4E7E-B9A9-B4A6F0636EB3}" type="slidenum">
              <a:rPr lang="es-ES" smtClean="0"/>
              <a:pPr/>
              <a:t>‹Nº›</a:t>
            </a:fld>
            <a:endParaRPr lang="es-ES"/>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000"/>
            <a:lum/>
          </a:blip>
          <a:srcRect/>
          <a:stretch>
            <a:fillRect l="19000" t="13000" r="15000" b="11000"/>
          </a:stretch>
        </a:blipFill>
        <a:effectLst/>
      </p:bgPr>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3B554EA-786F-49A3-AF14-FA6716C087F6}" type="slidenum">
              <a:rPr lang="es-ES" smtClean="0"/>
              <a:pPr/>
              <a:t>‹Nº›</a:t>
            </a:fld>
            <a:endParaRPr lang="es-ES"/>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ransition>
    <p:random/>
  </p:transition>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050"/>
          <p:cNvSpPr>
            <a:spLocks noGrp="1" noChangeArrowheads="1"/>
          </p:cNvSpPr>
          <p:nvPr>
            <p:ph type="title"/>
          </p:nvPr>
        </p:nvSpPr>
        <p:spPr>
          <a:xfrm>
            <a:off x="742950" y="5334000"/>
            <a:ext cx="7639050" cy="1371600"/>
          </a:xfrm>
        </p:spPr>
        <p:txBody>
          <a:bodyPr>
            <a:noAutofit/>
          </a:bodyPr>
          <a:lstStyle/>
          <a:p>
            <a:pPr algn="ctr"/>
            <a:r>
              <a:rPr lang="es-CO" dirty="0">
                <a:solidFill>
                  <a:schemeClr val="tx1"/>
                </a:solidFill>
                <a:effectLst>
                  <a:outerShdw blurRad="38100" dist="38100" dir="2700000" algn="tl">
                    <a:srgbClr val="000000">
                      <a:alpha val="43137"/>
                    </a:srgbClr>
                  </a:outerShdw>
                </a:effectLst>
              </a:rPr>
              <a:t/>
            </a:r>
            <a:br>
              <a:rPr lang="es-CO" dirty="0">
                <a:solidFill>
                  <a:schemeClr val="tx1"/>
                </a:solidFill>
                <a:effectLst>
                  <a:outerShdw blurRad="38100" dist="38100" dir="2700000" algn="tl">
                    <a:srgbClr val="000000">
                      <a:alpha val="43137"/>
                    </a:srgbClr>
                  </a:outerShdw>
                </a:effectLst>
              </a:rPr>
            </a:br>
            <a:endParaRPr lang="es-ES" dirty="0">
              <a:solidFill>
                <a:schemeClr val="tx1"/>
              </a:solidFill>
            </a:endParaRPr>
          </a:p>
        </p:txBody>
      </p:sp>
      <p:sp>
        <p:nvSpPr>
          <p:cNvPr id="6" name="Rectangle 2"/>
          <p:cNvSpPr txBox="1">
            <a:spLocks noChangeArrowheads="1"/>
          </p:cNvSpPr>
          <p:nvPr/>
        </p:nvSpPr>
        <p:spPr bwMode="auto">
          <a:xfrm>
            <a:off x="914400" y="533400"/>
            <a:ext cx="8117903"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s-ES_tradnl" sz="3200" b="1" i="1" u="sng" kern="0" dirty="0">
                <a:solidFill>
                  <a:srgbClr val="0000FF"/>
                </a:solidFill>
                <a:latin typeface="+mj-lt"/>
                <a:ea typeface="+mj-ea"/>
                <a:cs typeface="+mj-cs"/>
              </a:rPr>
              <a:t> </a:t>
            </a:r>
            <a:endParaRPr kumimoji="0" lang="es-ES" sz="3200" b="1" i="1" u="sng" strike="noStrike" kern="0" cap="none" spc="0" normalizeH="0" baseline="0" noProof="0" dirty="0">
              <a:ln>
                <a:noFill/>
              </a:ln>
              <a:solidFill>
                <a:schemeClr val="tx2"/>
              </a:solidFill>
              <a:effectLst/>
              <a:uLnTx/>
              <a:uFillTx/>
              <a:latin typeface="+mj-lt"/>
              <a:ea typeface="+mj-ea"/>
              <a:cs typeface="+mj-cs"/>
            </a:endParaRPr>
          </a:p>
        </p:txBody>
      </p:sp>
      <p:sp>
        <p:nvSpPr>
          <p:cNvPr id="8" name="7 Rectángulo"/>
          <p:cNvSpPr/>
          <p:nvPr/>
        </p:nvSpPr>
        <p:spPr>
          <a:xfrm>
            <a:off x="333375" y="620688"/>
            <a:ext cx="8458200" cy="2492990"/>
          </a:xfrm>
          <a:prstGeom prst="rect">
            <a:avLst/>
          </a:prstGeom>
        </p:spPr>
        <p:txBody>
          <a:bodyPr wrap="square">
            <a:spAutoFit/>
          </a:bodyPr>
          <a:lstStyle/>
          <a:p>
            <a:pPr algn="ctr"/>
            <a:r>
              <a:rPr lang="es-CO" sz="2400" b="1" dirty="0">
                <a:effectLst>
                  <a:outerShdw blurRad="38100" dist="38100" dir="2700000" algn="tl">
                    <a:srgbClr val="000000">
                      <a:alpha val="43137"/>
                    </a:srgbClr>
                  </a:outerShdw>
                </a:effectLst>
              </a:rPr>
              <a:t>CUERPO DE BOMBEROS VOLUNTARIOS DE ITAGÜÍ</a:t>
            </a:r>
          </a:p>
          <a:p>
            <a:pPr algn="ctr"/>
            <a:r>
              <a:rPr lang="es-CO" sz="2400" b="1" dirty="0">
                <a:effectLst>
                  <a:outerShdw blurRad="38100" dist="38100" dir="2700000" algn="tl">
                    <a:srgbClr val="000000">
                      <a:alpha val="43137"/>
                    </a:srgbClr>
                  </a:outerShdw>
                </a:effectLst>
              </a:rPr>
              <a:t>HONORABLE CONCEJO MUNICIPAL</a:t>
            </a:r>
          </a:p>
          <a:p>
            <a:pPr algn="ctr"/>
            <a:r>
              <a:rPr lang="es-CO" sz="2400" b="1" dirty="0">
                <a:effectLst>
                  <a:outerShdw blurRad="38100" dist="38100" dir="2700000" algn="tl">
                    <a:srgbClr val="000000">
                      <a:alpha val="43137"/>
                    </a:srgbClr>
                  </a:outerShdw>
                </a:effectLst>
              </a:rPr>
              <a:t>PRESENTACIÓN PLANTA OPERATIVA Y FUNCIONES </a:t>
            </a:r>
          </a:p>
          <a:p>
            <a:pPr algn="ctr"/>
            <a:r>
              <a:rPr lang="es-CO" sz="2400" b="1" dirty="0">
                <a:effectLst>
                  <a:outerShdw blurRad="38100" dist="38100" dir="2700000" algn="tl">
                    <a:srgbClr val="000000">
                      <a:alpha val="43137"/>
                    </a:srgbClr>
                  </a:outerShdw>
                </a:effectLst>
              </a:rPr>
              <a:t>2020 </a:t>
            </a:r>
          </a:p>
          <a:p>
            <a:pPr algn="ctr"/>
            <a:endParaRPr lang="es-CO" sz="2400" b="1" dirty="0">
              <a:effectLst>
                <a:outerShdw blurRad="38100" dist="38100" dir="2700000" algn="tl">
                  <a:srgbClr val="000000">
                    <a:alpha val="43137"/>
                  </a:srgbClr>
                </a:outerShdw>
              </a:effectLst>
            </a:endParaRPr>
          </a:p>
          <a:p>
            <a:pPr algn="ctr"/>
            <a:endParaRPr lang="es-CO" sz="3600" b="1" dirty="0"/>
          </a:p>
        </p:txBody>
      </p:sp>
      <p:pic>
        <p:nvPicPr>
          <p:cNvPr id="3" name="Imagen 2">
            <a:extLst>
              <a:ext uri="{FF2B5EF4-FFF2-40B4-BE49-F238E27FC236}">
                <a16:creationId xmlns:a16="http://schemas.microsoft.com/office/drawing/2014/main" id="{2B93A6B3-5A3B-4182-A5F1-F331F82E8B2F}"/>
              </a:ext>
            </a:extLst>
          </p:cNvPr>
          <p:cNvPicPr>
            <a:picLocks noChangeAspect="1"/>
          </p:cNvPicPr>
          <p:nvPr/>
        </p:nvPicPr>
        <p:blipFill rotWithShape="1">
          <a:blip r:embed="rId3"/>
          <a:srcRect t="37400" b="34250"/>
          <a:stretch/>
        </p:blipFill>
        <p:spPr>
          <a:xfrm>
            <a:off x="605358" y="2204865"/>
            <a:ext cx="7639050" cy="4214146"/>
          </a:xfrm>
          <a:prstGeom prst="rect">
            <a:avLst/>
          </a:prstGeom>
        </p:spPr>
      </p:pic>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655763" y="381000"/>
            <a:ext cx="7031037" cy="700088"/>
          </a:xfrm>
        </p:spPr>
        <p:txBody>
          <a:bodyPr/>
          <a:lstStyle/>
          <a:p>
            <a:pPr algn="ctr"/>
            <a:r>
              <a:rPr lang="es-MX" sz="3200" b="1" i="1" u="sng" dirty="0">
                <a:solidFill>
                  <a:srgbClr val="FF0000"/>
                </a:solidFill>
              </a:rPr>
              <a:t>PRINCIPIOS GENERALES</a:t>
            </a:r>
            <a:endParaRPr lang="es-ES" sz="2000" b="1" i="1" u="sng" dirty="0">
              <a:solidFill>
                <a:srgbClr val="FF0000"/>
              </a:solidFill>
            </a:endParaRPr>
          </a:p>
        </p:txBody>
      </p:sp>
      <p:sp>
        <p:nvSpPr>
          <p:cNvPr id="155651" name="Rectangle 3"/>
          <p:cNvSpPr>
            <a:spLocks noGrp="1" noChangeArrowheads="1"/>
          </p:cNvSpPr>
          <p:nvPr>
            <p:ph idx="1"/>
          </p:nvPr>
        </p:nvSpPr>
        <p:spPr>
          <a:xfrm>
            <a:off x="179512" y="1143000"/>
            <a:ext cx="8784976" cy="5598368"/>
          </a:xfrm>
        </p:spPr>
        <p:txBody>
          <a:bodyPr>
            <a:normAutofit/>
          </a:bodyPr>
          <a:lstStyle/>
          <a:p>
            <a:pPr>
              <a:lnSpc>
                <a:spcPct val="90000"/>
              </a:lnSpc>
              <a:buFont typeface="Arial" pitchFamily="34" charset="0"/>
              <a:buChar char="•"/>
            </a:pPr>
            <a:r>
              <a:rPr lang="es-ES" sz="2000" dirty="0"/>
              <a:t>SOLIDARIDAD SOCIAL</a:t>
            </a:r>
          </a:p>
          <a:p>
            <a:pPr marL="0" indent="0">
              <a:lnSpc>
                <a:spcPct val="90000"/>
              </a:lnSpc>
              <a:buNone/>
            </a:pPr>
            <a:endParaRPr lang="es-ES" sz="20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484784"/>
            <a:ext cx="6768752" cy="4907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3828410"/>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655763" y="381000"/>
            <a:ext cx="7031037" cy="700088"/>
          </a:xfrm>
        </p:spPr>
        <p:txBody>
          <a:bodyPr/>
          <a:lstStyle/>
          <a:p>
            <a:pPr algn="ctr"/>
            <a:r>
              <a:rPr lang="es-MX" sz="3200" b="1" i="1" u="sng" dirty="0">
                <a:solidFill>
                  <a:srgbClr val="FF0000"/>
                </a:solidFill>
              </a:rPr>
              <a:t>PRINCIPIOS GENERALES</a:t>
            </a:r>
            <a:endParaRPr lang="es-ES" sz="2000" b="1" i="1" u="sng" dirty="0">
              <a:solidFill>
                <a:srgbClr val="FF0000"/>
              </a:solidFill>
            </a:endParaRPr>
          </a:p>
        </p:txBody>
      </p:sp>
      <p:sp>
        <p:nvSpPr>
          <p:cNvPr id="155651" name="Rectangle 3"/>
          <p:cNvSpPr>
            <a:spLocks noGrp="1" noChangeArrowheads="1"/>
          </p:cNvSpPr>
          <p:nvPr>
            <p:ph idx="1"/>
          </p:nvPr>
        </p:nvSpPr>
        <p:spPr>
          <a:xfrm>
            <a:off x="179512" y="1143000"/>
            <a:ext cx="8784976" cy="4800600"/>
          </a:xfrm>
        </p:spPr>
        <p:txBody>
          <a:bodyPr>
            <a:normAutofit/>
          </a:bodyPr>
          <a:lstStyle/>
          <a:p>
            <a:pPr>
              <a:lnSpc>
                <a:spcPct val="90000"/>
              </a:lnSpc>
            </a:pPr>
            <a:r>
              <a:rPr lang="es-ES" sz="2000" dirty="0"/>
              <a:t>AUTO-CONSERVACION</a:t>
            </a:r>
          </a:p>
          <a:p>
            <a:pPr>
              <a:lnSpc>
                <a:spcPct val="90000"/>
              </a:lnSpc>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a:lnSpc>
                <a:spcPct val="90000"/>
              </a:lnSpc>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a:lnSpc>
                <a:spcPct val="90000"/>
              </a:lnSpc>
            </a:pPr>
            <a:endParaRPr lang="es-ES" sz="2000" dirty="0"/>
          </a:p>
          <a:p>
            <a:pPr>
              <a:lnSpc>
                <a:spcPct val="90000"/>
              </a:lnSpc>
            </a:pPr>
            <a:endParaRPr lang="es-ES" sz="2000" dirty="0"/>
          </a:p>
          <a:p>
            <a:pPr>
              <a:lnSpc>
                <a:spcPct val="90000"/>
              </a:lnSpc>
            </a:pPr>
            <a:endParaRPr lang="es-ES" sz="2000" dirty="0"/>
          </a:p>
        </p:txBody>
      </p:sp>
      <p:pic>
        <p:nvPicPr>
          <p:cNvPr id="4098" name="Picture 2" descr="D:\DISCO DURO\FOTOS TODAS\103_PANA 2\P10303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56792"/>
            <a:ext cx="7776864"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63938"/>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655763" y="381000"/>
            <a:ext cx="7031037" cy="700088"/>
          </a:xfrm>
        </p:spPr>
        <p:txBody>
          <a:bodyPr/>
          <a:lstStyle/>
          <a:p>
            <a:pPr algn="ctr"/>
            <a:r>
              <a:rPr lang="es-MX" sz="3200" b="1" i="1" u="sng" dirty="0">
                <a:solidFill>
                  <a:srgbClr val="FF0000"/>
                </a:solidFill>
              </a:rPr>
              <a:t>PRINCIPIOS GENERALES</a:t>
            </a:r>
            <a:endParaRPr lang="es-ES" sz="2000" b="1" i="1" u="sng" dirty="0">
              <a:solidFill>
                <a:srgbClr val="FF0000"/>
              </a:solidFill>
            </a:endParaRPr>
          </a:p>
        </p:txBody>
      </p:sp>
      <p:sp>
        <p:nvSpPr>
          <p:cNvPr id="155651" name="Rectangle 3"/>
          <p:cNvSpPr>
            <a:spLocks noGrp="1" noChangeArrowheads="1"/>
          </p:cNvSpPr>
          <p:nvPr>
            <p:ph idx="1"/>
          </p:nvPr>
        </p:nvSpPr>
        <p:spPr>
          <a:xfrm>
            <a:off x="179512" y="1143000"/>
            <a:ext cx="8784976" cy="4800600"/>
          </a:xfrm>
        </p:spPr>
        <p:txBody>
          <a:bodyPr>
            <a:normAutofit/>
          </a:bodyPr>
          <a:lstStyle/>
          <a:p>
            <a:pPr>
              <a:lnSpc>
                <a:spcPct val="90000"/>
              </a:lnSpc>
            </a:pPr>
            <a:r>
              <a:rPr lang="es-ES" sz="2000" dirty="0"/>
              <a:t> PARTICIPATIVO</a:t>
            </a:r>
          </a:p>
          <a:p>
            <a:pPr marL="0" indent="0">
              <a:lnSpc>
                <a:spcPct val="90000"/>
              </a:lnSpc>
              <a:buNone/>
            </a:pPr>
            <a:endParaRPr lang="es-ES" sz="2000" dirty="0"/>
          </a:p>
          <a:p>
            <a:pPr marL="0" indent="0">
              <a:lnSpc>
                <a:spcPct val="90000"/>
              </a:lnSpc>
              <a:buNone/>
            </a:pPr>
            <a:endParaRPr lang="es-ES" sz="2000" dirty="0"/>
          </a:p>
          <a:p>
            <a:pPr>
              <a:lnSpc>
                <a:spcPct val="90000"/>
              </a:lnSpc>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a:lnSpc>
                <a:spcPct val="90000"/>
              </a:lnSpc>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a:lnSpc>
                <a:spcPct val="90000"/>
              </a:lnSpc>
            </a:pPr>
            <a:endParaRPr lang="es-ES" sz="2000" dirty="0"/>
          </a:p>
          <a:p>
            <a:pPr>
              <a:lnSpc>
                <a:spcPct val="90000"/>
              </a:lnSpc>
            </a:pPr>
            <a:endParaRPr lang="es-ES" sz="2000" dirty="0"/>
          </a:p>
          <a:p>
            <a:pPr>
              <a:lnSpc>
                <a:spcPct val="90000"/>
              </a:lnSpc>
            </a:pPr>
            <a:endParaRPr lang="es-ES" sz="2000" dirty="0"/>
          </a:p>
        </p:txBody>
      </p:sp>
      <p:pic>
        <p:nvPicPr>
          <p:cNvPr id="3074" name="Picture 2" descr="C:\Users\Usuario\Desktop\13680664_1226820287330194_604875687820988378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35824"/>
            <a:ext cx="7992888" cy="44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844414"/>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655763" y="381000"/>
            <a:ext cx="7031037" cy="700088"/>
          </a:xfrm>
        </p:spPr>
        <p:txBody>
          <a:bodyPr/>
          <a:lstStyle/>
          <a:p>
            <a:pPr algn="ctr"/>
            <a:r>
              <a:rPr lang="es-MX" sz="3200" b="1" i="1" u="sng" dirty="0">
                <a:solidFill>
                  <a:srgbClr val="FF0000"/>
                </a:solidFill>
              </a:rPr>
              <a:t>PRINCIPIOS GENERALES</a:t>
            </a:r>
            <a:endParaRPr lang="es-ES" sz="2000" b="1" i="1" u="sng" dirty="0">
              <a:solidFill>
                <a:srgbClr val="FF0000"/>
              </a:solidFill>
            </a:endParaRPr>
          </a:p>
        </p:txBody>
      </p:sp>
      <p:sp>
        <p:nvSpPr>
          <p:cNvPr id="155651" name="Rectangle 3"/>
          <p:cNvSpPr>
            <a:spLocks noGrp="1" noChangeArrowheads="1"/>
          </p:cNvSpPr>
          <p:nvPr>
            <p:ph idx="1"/>
          </p:nvPr>
        </p:nvSpPr>
        <p:spPr>
          <a:xfrm>
            <a:off x="179512" y="1143000"/>
            <a:ext cx="8784976" cy="4800600"/>
          </a:xfrm>
        </p:spPr>
        <p:txBody>
          <a:bodyPr>
            <a:normAutofit/>
          </a:bodyPr>
          <a:lstStyle/>
          <a:p>
            <a:pPr>
              <a:lnSpc>
                <a:spcPct val="90000"/>
              </a:lnSpc>
            </a:pPr>
            <a:r>
              <a:rPr lang="es-ES" sz="2000" dirty="0"/>
              <a:t> INTERES PUBLICO O SOCIAL</a:t>
            </a:r>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a:lnSpc>
                <a:spcPct val="90000"/>
              </a:lnSpc>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a:lnSpc>
                <a:spcPct val="90000"/>
              </a:lnSpc>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a:lnSpc>
                <a:spcPct val="90000"/>
              </a:lnSpc>
            </a:pPr>
            <a:endParaRPr lang="es-ES" sz="2000" dirty="0"/>
          </a:p>
          <a:p>
            <a:pPr>
              <a:lnSpc>
                <a:spcPct val="90000"/>
              </a:lnSpc>
            </a:pPr>
            <a:endParaRPr lang="es-ES" sz="2000" dirty="0"/>
          </a:p>
          <a:p>
            <a:pPr>
              <a:lnSpc>
                <a:spcPct val="90000"/>
              </a:lnSpc>
            </a:pPr>
            <a:endParaRPr lang="es-ES" sz="20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456" y="1700808"/>
            <a:ext cx="817000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722084"/>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817563" y="762000"/>
            <a:ext cx="7793037" cy="700088"/>
          </a:xfrm>
        </p:spPr>
        <p:txBody>
          <a:bodyPr>
            <a:normAutofit/>
          </a:bodyPr>
          <a:lstStyle/>
          <a:p>
            <a:pPr algn="ctr"/>
            <a:r>
              <a:rPr lang="es-MX" sz="3200" b="1" i="1" u="sng" dirty="0">
                <a:solidFill>
                  <a:srgbClr val="FF0000"/>
                </a:solidFill>
              </a:rPr>
              <a:t>VALORES</a:t>
            </a:r>
            <a:endParaRPr lang="es-ES" sz="3200" b="1" i="1" u="sng" dirty="0">
              <a:solidFill>
                <a:srgbClr val="FF0000"/>
              </a:solidFill>
            </a:endParaRPr>
          </a:p>
        </p:txBody>
      </p:sp>
      <p:sp>
        <p:nvSpPr>
          <p:cNvPr id="156675" name="Rectangle 3"/>
          <p:cNvSpPr>
            <a:spLocks noGrp="1" noChangeArrowheads="1"/>
          </p:cNvSpPr>
          <p:nvPr>
            <p:ph idx="1"/>
          </p:nvPr>
        </p:nvSpPr>
        <p:spPr>
          <a:xfrm>
            <a:off x="381000" y="1981200"/>
            <a:ext cx="8382000" cy="3886200"/>
          </a:xfrm>
        </p:spPr>
        <p:txBody>
          <a:bodyPr>
            <a:normAutofit lnSpcReduction="10000"/>
          </a:bodyPr>
          <a:lstStyle/>
          <a:p>
            <a:pPr algn="just">
              <a:buFont typeface="Wingdings" pitchFamily="2" charset="2"/>
              <a:buChar char="v"/>
            </a:pPr>
            <a:r>
              <a:rPr lang="es-CO" sz="2000" dirty="0"/>
              <a:t>Voluntad</a:t>
            </a:r>
            <a:endParaRPr lang="es-ES" sz="2000" dirty="0"/>
          </a:p>
          <a:p>
            <a:pPr algn="just">
              <a:buFont typeface="Wingdings" pitchFamily="2" charset="2"/>
              <a:buChar char="v"/>
            </a:pPr>
            <a:endParaRPr lang="es-CO" sz="2000" dirty="0"/>
          </a:p>
          <a:p>
            <a:pPr algn="just">
              <a:buFont typeface="Wingdings" pitchFamily="2" charset="2"/>
              <a:buChar char="v"/>
            </a:pPr>
            <a:r>
              <a:rPr lang="es-CO" sz="2000" dirty="0"/>
              <a:t>Servicio</a:t>
            </a:r>
          </a:p>
          <a:p>
            <a:pPr algn="just">
              <a:buFont typeface="Wingdings" pitchFamily="2" charset="2"/>
              <a:buChar char="v"/>
            </a:pPr>
            <a:endParaRPr lang="es-CO" sz="2000" dirty="0"/>
          </a:p>
          <a:p>
            <a:pPr algn="just">
              <a:buFont typeface="Wingdings" pitchFamily="2" charset="2"/>
              <a:buChar char="v"/>
            </a:pPr>
            <a:r>
              <a:rPr lang="es-CO" sz="2000" dirty="0"/>
              <a:t>Respeto</a:t>
            </a:r>
          </a:p>
          <a:p>
            <a:pPr algn="just">
              <a:buFont typeface="Wingdings" pitchFamily="2" charset="2"/>
              <a:buChar char="v"/>
            </a:pPr>
            <a:endParaRPr lang="es-CO" sz="2000" dirty="0"/>
          </a:p>
          <a:p>
            <a:pPr algn="just">
              <a:buFont typeface="Wingdings" pitchFamily="2" charset="2"/>
              <a:buChar char="v"/>
            </a:pPr>
            <a:r>
              <a:rPr lang="es-CO" sz="2000" dirty="0"/>
              <a:t>Sacrificio</a:t>
            </a:r>
          </a:p>
          <a:p>
            <a:pPr algn="just">
              <a:buFont typeface="Wingdings" pitchFamily="2" charset="2"/>
              <a:buChar char="v"/>
            </a:pPr>
            <a:endParaRPr lang="es-CO" sz="2000" dirty="0"/>
          </a:p>
          <a:p>
            <a:pPr algn="just">
              <a:buFont typeface="Wingdings" pitchFamily="2" charset="2"/>
              <a:buChar char="v"/>
            </a:pPr>
            <a:r>
              <a:rPr lang="es-CO" sz="2000" dirty="0"/>
              <a:t>Solidaridad</a:t>
            </a:r>
          </a:p>
          <a:p>
            <a:pPr algn="just">
              <a:buFont typeface="Wingdings" pitchFamily="2" charset="2"/>
              <a:buChar char="v"/>
            </a:pPr>
            <a:endParaRPr lang="es-CO" sz="2000" dirty="0"/>
          </a:p>
          <a:p>
            <a:pPr algn="just">
              <a:buFont typeface="Wingdings" pitchFamily="2" charset="2"/>
              <a:buChar char="v"/>
            </a:pPr>
            <a:r>
              <a:rPr lang="es-CO" sz="2000" dirty="0"/>
              <a:t>Responsabilidad</a:t>
            </a:r>
          </a:p>
          <a:p>
            <a:pPr algn="just">
              <a:buFont typeface="Wingdings" pitchFamily="2" charset="2"/>
              <a:buChar char="v"/>
            </a:pPr>
            <a:endParaRPr lang="es-ES" sz="2000" dirty="0"/>
          </a:p>
        </p:txBody>
      </p:sp>
    </p:spTree>
    <p:extLst>
      <p:ext uri="{BB962C8B-B14F-4D97-AF65-F5344CB8AC3E}">
        <p14:creationId xmlns:p14="http://schemas.microsoft.com/office/powerpoint/2010/main" val="2732426837"/>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2514600"/>
            <a:ext cx="8839200" cy="1524000"/>
          </a:xfrm>
          <a:solidFill>
            <a:schemeClr val="accent1">
              <a:alpha val="12000"/>
            </a:schemeClr>
          </a:solidFill>
          <a:ln>
            <a:solidFill>
              <a:schemeClr val="tx1"/>
            </a:solidFill>
          </a:ln>
        </p:spPr>
        <p:txBody>
          <a:bodyPr anchor="ctr"/>
          <a:lstStyle/>
          <a:p>
            <a:pPr algn="ctr"/>
            <a:r>
              <a:rPr lang="es-CO" sz="3600" b="1" dirty="0">
                <a:solidFill>
                  <a:srgbClr val="FF0000"/>
                </a:solidFill>
                <a:latin typeface="Bookman Old Style" pitchFamily="18" charset="0"/>
              </a:rPr>
              <a:t>MODELO ORGANIZACIONAL</a:t>
            </a:r>
            <a:br>
              <a:rPr lang="es-CO" sz="3600" b="1" dirty="0">
                <a:solidFill>
                  <a:srgbClr val="FF0000"/>
                </a:solidFill>
                <a:latin typeface="Bookman Old Style" pitchFamily="18" charset="0"/>
              </a:rPr>
            </a:br>
            <a:r>
              <a:rPr lang="es-CO" sz="3600" b="1" dirty="0">
                <a:solidFill>
                  <a:srgbClr val="FF0000"/>
                </a:solidFill>
                <a:latin typeface="Bookman Old Style" pitchFamily="18" charset="0"/>
              </a:rPr>
              <a:t>GESTION INTEGRAL DEL RIESGO</a:t>
            </a:r>
            <a:endParaRPr lang="es-ES" sz="3600" b="1" dirty="0">
              <a:solidFill>
                <a:srgbClr val="FF0000"/>
              </a:solidFill>
              <a:latin typeface="Bookman Old Style" pitchFamily="18" charset="0"/>
            </a:endParaRPr>
          </a:p>
        </p:txBody>
      </p:sp>
      <p:sp>
        <p:nvSpPr>
          <p:cNvPr id="6147" name="Text Box 3"/>
          <p:cNvSpPr txBox="1">
            <a:spLocks noChangeArrowheads="1"/>
          </p:cNvSpPr>
          <p:nvPr/>
        </p:nvSpPr>
        <p:spPr bwMode="auto">
          <a:xfrm>
            <a:off x="611188" y="1916113"/>
            <a:ext cx="8208962" cy="779462"/>
          </a:xfrm>
          <a:prstGeom prst="rect">
            <a:avLst/>
          </a:prstGeom>
          <a:noFill/>
          <a:ln w="9525">
            <a:noFill/>
            <a:miter lim="800000"/>
            <a:headEnd/>
            <a:tailEnd/>
          </a:ln>
          <a:effectLst/>
        </p:spPr>
        <p:txBody>
          <a:bodyPr>
            <a:spAutoFit/>
          </a:bodyPr>
          <a:lstStyle/>
          <a:p>
            <a:pPr algn="l">
              <a:spcBef>
                <a:spcPct val="50000"/>
              </a:spcBef>
              <a:buFontTx/>
              <a:buChar char="-"/>
            </a:pPr>
            <a:endParaRPr lang="es-CO">
              <a:latin typeface="Arial" charset="0"/>
            </a:endParaRPr>
          </a:p>
          <a:p>
            <a:pPr algn="l">
              <a:spcBef>
                <a:spcPct val="50000"/>
              </a:spcBef>
              <a:buFontTx/>
              <a:buChar char="-"/>
            </a:pPr>
            <a:endParaRPr lang="es-ES">
              <a:latin typeface="Arial" charset="0"/>
            </a:endParaRP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5" name="Oval 7"/>
          <p:cNvSpPr>
            <a:spLocks noChangeArrowheads="1"/>
          </p:cNvSpPr>
          <p:nvPr/>
        </p:nvSpPr>
        <p:spPr bwMode="auto">
          <a:xfrm>
            <a:off x="1828800" y="2133600"/>
            <a:ext cx="3429000" cy="2362200"/>
          </a:xfrm>
          <a:prstGeom prst="ellipse">
            <a:avLst/>
          </a:prstGeom>
          <a:noFill/>
          <a:ln w="28575">
            <a:solidFill>
              <a:schemeClr val="accent2"/>
            </a:solidFill>
            <a:round/>
            <a:headEnd/>
            <a:tailEnd/>
          </a:ln>
          <a:effectLst/>
        </p:spPr>
        <p:txBody>
          <a:bodyPr wrap="none" anchor="ctr"/>
          <a:lstStyle/>
          <a:p>
            <a:endParaRPr lang="es-CO"/>
          </a:p>
        </p:txBody>
      </p:sp>
      <p:sp>
        <p:nvSpPr>
          <p:cNvPr id="119816" name="Oval 8"/>
          <p:cNvSpPr>
            <a:spLocks noChangeArrowheads="1"/>
          </p:cNvSpPr>
          <p:nvPr/>
        </p:nvSpPr>
        <p:spPr bwMode="auto">
          <a:xfrm>
            <a:off x="2895600" y="3352800"/>
            <a:ext cx="3429000" cy="2362200"/>
          </a:xfrm>
          <a:prstGeom prst="ellipse">
            <a:avLst/>
          </a:prstGeom>
          <a:noFill/>
          <a:ln w="28575">
            <a:solidFill>
              <a:schemeClr val="folHlink"/>
            </a:solidFill>
            <a:round/>
            <a:headEnd/>
            <a:tailEnd/>
          </a:ln>
          <a:effectLst/>
        </p:spPr>
        <p:txBody>
          <a:bodyPr wrap="none" anchor="ctr"/>
          <a:lstStyle/>
          <a:p>
            <a:endParaRPr lang="es-CO"/>
          </a:p>
        </p:txBody>
      </p:sp>
      <p:sp>
        <p:nvSpPr>
          <p:cNvPr id="119817" name="Oval 9"/>
          <p:cNvSpPr>
            <a:spLocks noChangeArrowheads="1"/>
          </p:cNvSpPr>
          <p:nvPr/>
        </p:nvSpPr>
        <p:spPr bwMode="auto">
          <a:xfrm>
            <a:off x="3886200" y="2133600"/>
            <a:ext cx="3429000" cy="2362200"/>
          </a:xfrm>
          <a:prstGeom prst="ellipse">
            <a:avLst/>
          </a:prstGeom>
          <a:noFill/>
          <a:ln w="28575">
            <a:solidFill>
              <a:schemeClr val="hlink"/>
            </a:solidFill>
            <a:round/>
            <a:headEnd/>
            <a:tailEnd/>
          </a:ln>
          <a:effectLst/>
        </p:spPr>
        <p:txBody>
          <a:bodyPr wrap="none" anchor="ctr"/>
          <a:lstStyle/>
          <a:p>
            <a:endParaRPr lang="es-CO"/>
          </a:p>
        </p:txBody>
      </p:sp>
      <p:sp>
        <p:nvSpPr>
          <p:cNvPr id="119822" name="Text Box 14"/>
          <p:cNvSpPr txBox="1">
            <a:spLocks noChangeArrowheads="1"/>
          </p:cNvSpPr>
          <p:nvPr/>
        </p:nvSpPr>
        <p:spPr bwMode="auto">
          <a:xfrm>
            <a:off x="1905000" y="2895600"/>
            <a:ext cx="1828800" cy="457200"/>
          </a:xfrm>
          <a:prstGeom prst="rect">
            <a:avLst/>
          </a:prstGeom>
          <a:noFill/>
          <a:ln w="9525">
            <a:noFill/>
            <a:miter lim="800000"/>
            <a:headEnd/>
            <a:tailEnd/>
          </a:ln>
          <a:effectLst/>
        </p:spPr>
        <p:txBody>
          <a:bodyPr>
            <a:spAutoFit/>
          </a:bodyPr>
          <a:lstStyle/>
          <a:p>
            <a:pPr algn="ctr"/>
            <a:r>
              <a:rPr lang="es-MX" sz="1200" b="1" dirty="0"/>
              <a:t>DIRECCIONAMIENTO </a:t>
            </a:r>
          </a:p>
          <a:p>
            <a:pPr algn="ctr"/>
            <a:r>
              <a:rPr lang="es-MX" sz="1200" b="1" dirty="0"/>
              <a:t>    ESTRATEGICO</a:t>
            </a:r>
            <a:endParaRPr lang="es-ES" sz="1200" b="1" dirty="0"/>
          </a:p>
        </p:txBody>
      </p:sp>
      <p:sp>
        <p:nvSpPr>
          <p:cNvPr id="119823" name="Text Box 15"/>
          <p:cNvSpPr txBox="1">
            <a:spLocks noChangeArrowheads="1"/>
          </p:cNvSpPr>
          <p:nvPr/>
        </p:nvSpPr>
        <p:spPr bwMode="auto">
          <a:xfrm>
            <a:off x="5640141" y="2851150"/>
            <a:ext cx="1141659" cy="461665"/>
          </a:xfrm>
          <a:prstGeom prst="rect">
            <a:avLst/>
          </a:prstGeom>
          <a:noFill/>
          <a:ln w="9525">
            <a:noFill/>
            <a:miter lim="800000"/>
            <a:headEnd/>
            <a:tailEnd/>
          </a:ln>
          <a:effectLst/>
        </p:spPr>
        <p:txBody>
          <a:bodyPr wrap="none">
            <a:spAutoFit/>
          </a:bodyPr>
          <a:lstStyle/>
          <a:p>
            <a:pPr algn="ctr"/>
            <a:r>
              <a:rPr lang="es-MX" sz="1200" b="1" dirty="0"/>
              <a:t>GESTION </a:t>
            </a:r>
          </a:p>
          <a:p>
            <a:pPr algn="ctr"/>
            <a:r>
              <a:rPr lang="es-MX" sz="1200" b="1" dirty="0"/>
              <a:t>DEL RIESGO</a:t>
            </a:r>
            <a:endParaRPr lang="es-ES" sz="1200" b="1" dirty="0"/>
          </a:p>
        </p:txBody>
      </p:sp>
      <p:sp>
        <p:nvSpPr>
          <p:cNvPr id="119824" name="Text Box 16"/>
          <p:cNvSpPr txBox="1">
            <a:spLocks noChangeArrowheads="1"/>
          </p:cNvSpPr>
          <p:nvPr/>
        </p:nvSpPr>
        <p:spPr bwMode="auto">
          <a:xfrm>
            <a:off x="3697872" y="4679950"/>
            <a:ext cx="1712328" cy="461665"/>
          </a:xfrm>
          <a:prstGeom prst="rect">
            <a:avLst/>
          </a:prstGeom>
          <a:noFill/>
          <a:ln w="9525">
            <a:noFill/>
            <a:miter lim="800000"/>
            <a:headEnd/>
            <a:tailEnd/>
          </a:ln>
          <a:effectLst/>
        </p:spPr>
        <p:txBody>
          <a:bodyPr wrap="none">
            <a:spAutoFit/>
          </a:bodyPr>
          <a:lstStyle/>
          <a:p>
            <a:pPr algn="ctr"/>
            <a:r>
              <a:rPr lang="es-MX" sz="1200" b="1" dirty="0"/>
              <a:t>RESPONSABILIDAD</a:t>
            </a:r>
          </a:p>
          <a:p>
            <a:pPr algn="ctr"/>
            <a:r>
              <a:rPr lang="es-MX" sz="1200" b="1" dirty="0"/>
              <a:t> SOCIAL</a:t>
            </a:r>
            <a:endParaRPr lang="es-ES" sz="1200" b="1" dirty="0"/>
          </a:p>
        </p:txBody>
      </p:sp>
      <p:sp>
        <p:nvSpPr>
          <p:cNvPr id="119825" name="Rectangle 17"/>
          <p:cNvSpPr>
            <a:spLocks noGrp="1" noChangeArrowheads="1"/>
          </p:cNvSpPr>
          <p:nvPr>
            <p:ph type="title"/>
          </p:nvPr>
        </p:nvSpPr>
        <p:spPr>
          <a:xfrm>
            <a:off x="685801" y="457200"/>
            <a:ext cx="8001000" cy="1447800"/>
          </a:xfrm>
          <a:noFill/>
          <a:ln/>
        </p:spPr>
        <p:txBody>
          <a:bodyPr>
            <a:normAutofit fontScale="90000"/>
          </a:bodyPr>
          <a:lstStyle/>
          <a:p>
            <a:pPr algn="ctr"/>
            <a:r>
              <a:rPr lang="es-CO" sz="3200" b="1" i="1" u="sng" dirty="0">
                <a:solidFill>
                  <a:srgbClr val="FF0000"/>
                </a:solidFill>
              </a:rPr>
              <a:t/>
            </a:r>
            <a:br>
              <a:rPr lang="es-CO" sz="3200" b="1" i="1" u="sng" dirty="0">
                <a:solidFill>
                  <a:srgbClr val="FF0000"/>
                </a:solidFill>
              </a:rPr>
            </a:br>
            <a:r>
              <a:rPr lang="es-CO" sz="3200" b="1" i="1" u="sng" dirty="0">
                <a:solidFill>
                  <a:srgbClr val="FF0000"/>
                </a:solidFill>
              </a:rPr>
              <a:t>MODELO ORGANIZACIONAL</a:t>
            </a:r>
            <a:br>
              <a:rPr lang="es-CO" sz="3200" b="1" i="1" u="sng" dirty="0">
                <a:solidFill>
                  <a:srgbClr val="FF0000"/>
                </a:solidFill>
              </a:rPr>
            </a:br>
            <a:r>
              <a:rPr lang="es-CO" sz="3200" b="1" i="1" u="sng" dirty="0">
                <a:solidFill>
                  <a:srgbClr val="FF0000"/>
                </a:solidFill>
              </a:rPr>
              <a:t>GESTION INTEGRAL DEL RIESGO</a:t>
            </a:r>
            <a:endParaRPr lang="es-ES" sz="3200" b="1" i="1" u="sng" dirty="0">
              <a:solidFill>
                <a:srgbClr val="FF0000"/>
              </a:solidFill>
            </a:endParaRPr>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Oval 3"/>
          <p:cNvSpPr>
            <a:spLocks noChangeArrowheads="1"/>
          </p:cNvSpPr>
          <p:nvPr/>
        </p:nvSpPr>
        <p:spPr bwMode="auto">
          <a:xfrm>
            <a:off x="1905000" y="5029200"/>
            <a:ext cx="5181600" cy="1438275"/>
          </a:xfrm>
          <a:prstGeom prst="ellipse">
            <a:avLst/>
          </a:prstGeom>
          <a:solidFill>
            <a:srgbClr val="FF3300"/>
          </a:solidFill>
          <a:ln w="9525">
            <a:solidFill>
              <a:srgbClr val="FF3300"/>
            </a:solidFill>
            <a:round/>
            <a:headEnd/>
            <a:tailEnd/>
          </a:ln>
        </p:spPr>
        <p:txBody>
          <a:bodyPr wrap="none" anchor="ctr"/>
          <a:lstStyle/>
          <a:p>
            <a:pPr algn="ctr"/>
            <a:r>
              <a:rPr lang="es-CO" sz="1400" b="1" u="sng" dirty="0">
                <a:latin typeface="Arial" pitchFamily="34" charset="0"/>
              </a:rPr>
              <a:t>INTERVENCION</a:t>
            </a:r>
          </a:p>
          <a:p>
            <a:pPr algn="ctr"/>
            <a:r>
              <a:rPr lang="es-CO" sz="1400" b="1" dirty="0">
                <a:latin typeface="Arial" pitchFamily="34" charset="0"/>
              </a:rPr>
              <a:t>Aplica Conocimiento</a:t>
            </a:r>
          </a:p>
        </p:txBody>
      </p:sp>
      <p:sp>
        <p:nvSpPr>
          <p:cNvPr id="10244" name="Oval 4"/>
          <p:cNvSpPr>
            <a:spLocks noChangeArrowheads="1"/>
          </p:cNvSpPr>
          <p:nvPr/>
        </p:nvSpPr>
        <p:spPr bwMode="auto">
          <a:xfrm>
            <a:off x="1905000" y="3276600"/>
            <a:ext cx="5181600" cy="1524000"/>
          </a:xfrm>
          <a:prstGeom prst="ellipse">
            <a:avLst/>
          </a:prstGeom>
          <a:solidFill>
            <a:schemeClr val="tx2">
              <a:lumMod val="60000"/>
              <a:lumOff val="40000"/>
            </a:schemeClr>
          </a:solidFill>
          <a:ln w="9525">
            <a:solidFill>
              <a:srgbClr val="0000CC"/>
            </a:solidFill>
            <a:round/>
            <a:headEnd/>
            <a:tailEnd/>
          </a:ln>
        </p:spPr>
        <p:txBody>
          <a:bodyPr wrap="none" anchor="ctr"/>
          <a:lstStyle/>
          <a:p>
            <a:pPr algn="ctr"/>
            <a:r>
              <a:rPr lang="es-CO" sz="1400" b="1" u="sng" dirty="0">
                <a:latin typeface="Arial" pitchFamily="34" charset="0"/>
              </a:rPr>
              <a:t>INNOVACION</a:t>
            </a:r>
          </a:p>
          <a:p>
            <a:pPr algn="ctr"/>
            <a:r>
              <a:rPr lang="es-CO" sz="1400" b="1" dirty="0">
                <a:latin typeface="Arial" pitchFamily="34" charset="0"/>
              </a:rPr>
              <a:t>Apropia Conocimiento</a:t>
            </a:r>
          </a:p>
        </p:txBody>
      </p:sp>
      <p:sp>
        <p:nvSpPr>
          <p:cNvPr id="14348" name="Rectangle 12"/>
          <p:cNvSpPr>
            <a:spLocks noGrp="1" noChangeArrowheads="1"/>
          </p:cNvSpPr>
          <p:nvPr>
            <p:ph type="title" idx="4294967295"/>
          </p:nvPr>
        </p:nvSpPr>
        <p:spPr>
          <a:xfrm>
            <a:off x="0" y="547688"/>
            <a:ext cx="6629400" cy="900112"/>
          </a:xfrm>
          <a:noFill/>
          <a:ln>
            <a:noFill/>
          </a:ln>
        </p:spPr>
        <p:txBody>
          <a:bodyPr/>
          <a:lstStyle/>
          <a:p>
            <a:pPr algn="ctr" eaLnBrk="1" hangingPunct="1"/>
            <a:r>
              <a:rPr lang="es-ES" sz="3200" b="1" i="1" u="sng" dirty="0">
                <a:solidFill>
                  <a:srgbClr val="FF0000"/>
                </a:solidFill>
              </a:rPr>
              <a:t>ESTRATEGIAS</a:t>
            </a:r>
            <a:r>
              <a:rPr lang="es-ES" sz="3200" b="1" i="1" u="sng" dirty="0">
                <a:solidFill>
                  <a:srgbClr val="3333FF"/>
                </a:solidFill>
              </a:rPr>
              <a:t> </a:t>
            </a:r>
            <a:br>
              <a:rPr lang="es-ES" sz="3200" b="1" i="1" u="sng" dirty="0">
                <a:solidFill>
                  <a:srgbClr val="3333FF"/>
                </a:solidFill>
              </a:rPr>
            </a:br>
            <a:endParaRPr lang="es-ES" sz="1600" b="1" i="1" dirty="0">
              <a:solidFill>
                <a:srgbClr val="FF0000"/>
              </a:solidFill>
            </a:endParaRPr>
          </a:p>
        </p:txBody>
      </p:sp>
      <p:sp>
        <p:nvSpPr>
          <p:cNvPr id="10248" name="Oval 4"/>
          <p:cNvSpPr>
            <a:spLocks noChangeArrowheads="1"/>
          </p:cNvSpPr>
          <p:nvPr/>
        </p:nvSpPr>
        <p:spPr bwMode="auto">
          <a:xfrm>
            <a:off x="1905000" y="1600200"/>
            <a:ext cx="5181600" cy="1447800"/>
          </a:xfrm>
          <a:prstGeom prst="ellipse">
            <a:avLst/>
          </a:prstGeom>
          <a:solidFill>
            <a:srgbClr val="00B050"/>
          </a:solidFill>
          <a:ln w="9525">
            <a:solidFill>
              <a:srgbClr val="00B050"/>
            </a:solidFill>
            <a:round/>
            <a:headEnd/>
            <a:tailEnd/>
          </a:ln>
        </p:spPr>
        <p:txBody>
          <a:bodyPr wrap="none" anchor="ctr"/>
          <a:lstStyle/>
          <a:p>
            <a:pPr algn="ctr"/>
            <a:r>
              <a:rPr lang="es-CO" sz="1400" b="1" u="sng" dirty="0">
                <a:latin typeface="Arial" pitchFamily="34" charset="0"/>
              </a:rPr>
              <a:t>INVESTIGACION</a:t>
            </a:r>
          </a:p>
          <a:p>
            <a:pPr algn="ctr"/>
            <a:r>
              <a:rPr lang="es-CO" sz="1400" b="1" dirty="0">
                <a:latin typeface="Arial" pitchFamily="34" charset="0"/>
              </a:rPr>
              <a:t>Genera Conocimiento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4348"/>
                                        </p:tgtEl>
                                        <p:attrNameLst>
                                          <p:attrName>style.visibility</p:attrName>
                                        </p:attrNameLst>
                                      </p:cBhvr>
                                      <p:to>
                                        <p:strVal val="visible"/>
                                      </p:to>
                                    </p:set>
                                    <p:animEffect transition="in" filter="fade">
                                      <p:cBhvr>
                                        <p:cTn id="7" dur="768" decel="100000"/>
                                        <p:tgtEl>
                                          <p:spTgt spid="14348"/>
                                        </p:tgtEl>
                                      </p:cBhvr>
                                    </p:animEffect>
                                    <p:animScale>
                                      <p:cBhvr>
                                        <p:cTn id="8" dur="768" decel="100000"/>
                                        <p:tgtEl>
                                          <p:spTgt spid="14348"/>
                                        </p:tgtEl>
                                      </p:cBhvr>
                                      <p:from x="10000" y="10000"/>
                                      <p:to x="200000" y="450000"/>
                                    </p:animScale>
                                    <p:animScale>
                                      <p:cBhvr>
                                        <p:cTn id="9" dur="1230" accel="100000" fill="hold">
                                          <p:stCondLst>
                                            <p:cond delay="768"/>
                                          </p:stCondLst>
                                        </p:cTn>
                                        <p:tgtEl>
                                          <p:spTgt spid="14348"/>
                                        </p:tgtEl>
                                      </p:cBhvr>
                                      <p:from x="200000" y="450000"/>
                                      <p:to x="100000" y="100000"/>
                                    </p:animScale>
                                    <p:set>
                                      <p:cBhvr>
                                        <p:cTn id="10" dur="768" fill="hold"/>
                                        <p:tgtEl>
                                          <p:spTgt spid="14348"/>
                                        </p:tgtEl>
                                        <p:attrNameLst>
                                          <p:attrName>ppt_x</p:attrName>
                                        </p:attrNameLst>
                                      </p:cBhvr>
                                      <p:to>
                                        <p:strVal val="(0.5)"/>
                                      </p:to>
                                    </p:set>
                                    <p:anim from="(0.5)" to="(#ppt_x)" calcmode="lin" valueType="num">
                                      <p:cBhvr>
                                        <p:cTn id="11" dur="1230" accel="100000" fill="hold">
                                          <p:stCondLst>
                                            <p:cond delay="768"/>
                                          </p:stCondLst>
                                        </p:cTn>
                                        <p:tgtEl>
                                          <p:spTgt spid="14348"/>
                                        </p:tgtEl>
                                        <p:attrNameLst>
                                          <p:attrName>ppt_x</p:attrName>
                                        </p:attrNameLst>
                                      </p:cBhvr>
                                    </p:anim>
                                    <p:set>
                                      <p:cBhvr>
                                        <p:cTn id="12" dur="768" fill="hold"/>
                                        <p:tgtEl>
                                          <p:spTgt spid="14348"/>
                                        </p:tgtEl>
                                        <p:attrNameLst>
                                          <p:attrName>ppt_y</p:attrName>
                                        </p:attrNameLst>
                                      </p:cBhvr>
                                      <p:to>
                                        <p:strVal val="(#ppt_y+0.4)"/>
                                      </p:to>
                                    </p:set>
                                    <p:anim from="(#ppt_y+0.4)" to="(#ppt_y)" calcmode="lin" valueType="num">
                                      <p:cBhvr>
                                        <p:cTn id="13" dur="1230" accel="100000" fill="hold">
                                          <p:stCondLst>
                                            <p:cond delay="768"/>
                                          </p:stCondLst>
                                        </p:cTn>
                                        <p:tgtEl>
                                          <p:spTgt spid="1434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1274763" y="533400"/>
            <a:ext cx="7793037" cy="762000"/>
          </a:xfrm>
        </p:spPr>
        <p:txBody>
          <a:bodyPr/>
          <a:lstStyle/>
          <a:p>
            <a:pPr algn="ctr">
              <a:lnSpc>
                <a:spcPct val="90000"/>
              </a:lnSpc>
            </a:pPr>
            <a:r>
              <a:rPr lang="es-MX" sz="3200" u="sng" dirty="0">
                <a:solidFill>
                  <a:srgbClr val="FF0000"/>
                </a:solidFill>
                <a:effectLst/>
              </a:rPr>
              <a:t>POLITICAS INSTITUCIONALES</a:t>
            </a:r>
          </a:p>
        </p:txBody>
      </p:sp>
      <p:sp>
        <p:nvSpPr>
          <p:cNvPr id="157699" name="Rectangle 3"/>
          <p:cNvSpPr>
            <a:spLocks noGrp="1" noChangeArrowheads="1"/>
          </p:cNvSpPr>
          <p:nvPr>
            <p:ph idx="1"/>
          </p:nvPr>
        </p:nvSpPr>
        <p:spPr>
          <a:xfrm>
            <a:off x="228600" y="1371600"/>
            <a:ext cx="8726488" cy="4419600"/>
          </a:xfrm>
        </p:spPr>
        <p:txBody>
          <a:bodyPr>
            <a:normAutofit/>
          </a:bodyPr>
          <a:lstStyle/>
          <a:p>
            <a:pPr algn="just">
              <a:lnSpc>
                <a:spcPct val="90000"/>
              </a:lnSpc>
              <a:buNone/>
            </a:pPr>
            <a:endParaRPr lang="es-MX" sz="3200" b="1" dirty="0"/>
          </a:p>
          <a:p>
            <a:pPr lvl="1" algn="just">
              <a:lnSpc>
                <a:spcPct val="90000"/>
              </a:lnSpc>
              <a:buFont typeface="Wingdings" pitchFamily="2" charset="2"/>
              <a:buChar char="ü"/>
            </a:pPr>
            <a:r>
              <a:rPr lang="es-MX" sz="2300" dirty="0"/>
              <a:t>CALIDAD</a:t>
            </a:r>
          </a:p>
          <a:p>
            <a:pPr lvl="1" algn="just">
              <a:lnSpc>
                <a:spcPct val="90000"/>
              </a:lnSpc>
              <a:buFont typeface="Wingdings" pitchFamily="2" charset="2"/>
              <a:buChar char="ü"/>
            </a:pPr>
            <a:endParaRPr lang="es-MX" sz="2300" dirty="0"/>
          </a:p>
          <a:p>
            <a:pPr lvl="1" algn="just">
              <a:lnSpc>
                <a:spcPct val="90000"/>
              </a:lnSpc>
              <a:buFont typeface="Wingdings" pitchFamily="2" charset="2"/>
              <a:buChar char="ü"/>
            </a:pPr>
            <a:r>
              <a:rPr lang="es-MX" sz="2300" dirty="0"/>
              <a:t>GESTION DEL RIESGO</a:t>
            </a:r>
          </a:p>
          <a:p>
            <a:pPr lvl="1" algn="just">
              <a:lnSpc>
                <a:spcPct val="90000"/>
              </a:lnSpc>
              <a:buFont typeface="Wingdings" pitchFamily="2" charset="2"/>
              <a:buChar char="ü"/>
            </a:pPr>
            <a:endParaRPr lang="es-MX" sz="2300" dirty="0"/>
          </a:p>
          <a:p>
            <a:pPr lvl="1" algn="just">
              <a:lnSpc>
                <a:spcPct val="90000"/>
              </a:lnSpc>
              <a:buFont typeface="Wingdings" pitchFamily="2" charset="2"/>
              <a:buChar char="ü"/>
            </a:pPr>
            <a:r>
              <a:rPr lang="es-MX" sz="2300" dirty="0"/>
              <a:t>BIENESTAR SOCIAL</a:t>
            </a:r>
          </a:p>
          <a:p>
            <a:pPr lvl="1" algn="just">
              <a:lnSpc>
                <a:spcPct val="90000"/>
              </a:lnSpc>
              <a:buFont typeface="Wingdings" pitchFamily="2" charset="2"/>
              <a:buChar char="ü"/>
            </a:pPr>
            <a:endParaRPr lang="es-MX" sz="2300" dirty="0"/>
          </a:p>
          <a:p>
            <a:pPr lvl="1" algn="just">
              <a:lnSpc>
                <a:spcPct val="90000"/>
              </a:lnSpc>
              <a:buFont typeface="Wingdings" pitchFamily="2" charset="2"/>
              <a:buChar char="ü"/>
            </a:pPr>
            <a:r>
              <a:rPr lang="es-MX" sz="2300" dirty="0"/>
              <a:t>GESTION AMBIENTAL</a:t>
            </a:r>
          </a:p>
          <a:p>
            <a:pPr lvl="1" algn="just">
              <a:lnSpc>
                <a:spcPct val="90000"/>
              </a:lnSpc>
              <a:buFont typeface="Wingdings" pitchFamily="2" charset="2"/>
              <a:buChar char="ü"/>
            </a:pPr>
            <a:endParaRPr lang="es-MX" sz="2300" dirty="0"/>
          </a:p>
          <a:p>
            <a:pPr lvl="1" algn="just">
              <a:lnSpc>
                <a:spcPct val="90000"/>
              </a:lnSpc>
              <a:buFont typeface="Wingdings" pitchFamily="2" charset="2"/>
              <a:buChar char="ü"/>
            </a:pPr>
            <a:r>
              <a:rPr lang="es-MX" sz="2300" dirty="0"/>
              <a:t>RESPONSABILIDAD SOCIAL</a:t>
            </a:r>
          </a:p>
          <a:p>
            <a:pPr lvl="1" algn="just">
              <a:lnSpc>
                <a:spcPct val="90000"/>
              </a:lnSpc>
              <a:buFont typeface="Wingdings" pitchFamily="2" charset="2"/>
              <a:buChar char="ü"/>
            </a:pPr>
            <a:endParaRPr lang="es-MX" sz="2300" dirty="0"/>
          </a:p>
          <a:p>
            <a:pPr algn="just">
              <a:lnSpc>
                <a:spcPct val="90000"/>
              </a:lnSpc>
            </a:pPr>
            <a:endParaRPr lang="es-MX" sz="2500" dirty="0"/>
          </a:p>
          <a:p>
            <a:pPr algn="just">
              <a:lnSpc>
                <a:spcPct val="90000"/>
              </a:lnSpc>
            </a:pPr>
            <a:endParaRPr lang="es-MX" sz="2000" dirty="0"/>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1198563" y="533400"/>
            <a:ext cx="7793037" cy="762000"/>
          </a:xfrm>
        </p:spPr>
        <p:txBody>
          <a:bodyPr/>
          <a:lstStyle/>
          <a:p>
            <a:pPr algn="ctr"/>
            <a:r>
              <a:rPr lang="es-MX" sz="3200" b="1" i="1" u="sng" dirty="0">
                <a:solidFill>
                  <a:srgbClr val="FF0000"/>
                </a:solidFill>
              </a:rPr>
              <a:t>COMITES INSTITUCIONALES</a:t>
            </a:r>
            <a:endParaRPr lang="es-ES" sz="2000" b="1" i="1" u="sng" dirty="0">
              <a:solidFill>
                <a:srgbClr val="FF0000"/>
              </a:solidFill>
            </a:endParaRPr>
          </a:p>
        </p:txBody>
      </p:sp>
      <p:sp>
        <p:nvSpPr>
          <p:cNvPr id="157699" name="Rectangle 3"/>
          <p:cNvSpPr>
            <a:spLocks noGrp="1" noChangeArrowheads="1"/>
          </p:cNvSpPr>
          <p:nvPr>
            <p:ph idx="1"/>
          </p:nvPr>
        </p:nvSpPr>
        <p:spPr>
          <a:xfrm>
            <a:off x="228600" y="1447800"/>
            <a:ext cx="8726488" cy="5029200"/>
          </a:xfrm>
        </p:spPr>
        <p:txBody>
          <a:bodyPr>
            <a:normAutofit fontScale="70000" lnSpcReduction="20000"/>
          </a:bodyPr>
          <a:lstStyle/>
          <a:p>
            <a:pPr algn="just">
              <a:lnSpc>
                <a:spcPct val="90000"/>
              </a:lnSpc>
              <a:buNone/>
            </a:pPr>
            <a:endParaRPr lang="es-MX" sz="3200" b="1" dirty="0"/>
          </a:p>
          <a:p>
            <a:pPr algn="just">
              <a:lnSpc>
                <a:spcPct val="90000"/>
              </a:lnSpc>
            </a:pPr>
            <a:r>
              <a:rPr lang="es-MX" sz="2300" dirty="0"/>
              <a:t>TECNICO OPERATIVO</a:t>
            </a:r>
          </a:p>
          <a:p>
            <a:pPr algn="just">
              <a:lnSpc>
                <a:spcPct val="90000"/>
              </a:lnSpc>
            </a:pPr>
            <a:endParaRPr lang="es-MX" sz="2300" dirty="0"/>
          </a:p>
          <a:p>
            <a:pPr algn="just">
              <a:lnSpc>
                <a:spcPct val="90000"/>
              </a:lnSpc>
            </a:pPr>
            <a:r>
              <a:rPr lang="es-MX" sz="2300" dirty="0"/>
              <a:t>BIENESTAR SOCIAL</a:t>
            </a:r>
          </a:p>
          <a:p>
            <a:pPr algn="just">
              <a:lnSpc>
                <a:spcPct val="90000"/>
              </a:lnSpc>
            </a:pPr>
            <a:endParaRPr lang="es-MX" sz="2300" dirty="0"/>
          </a:p>
          <a:p>
            <a:pPr algn="just">
              <a:lnSpc>
                <a:spcPct val="90000"/>
              </a:lnSpc>
            </a:pPr>
            <a:r>
              <a:rPr lang="es-MX" sz="2300" dirty="0"/>
              <a:t>INCENDIOS FORESTALES</a:t>
            </a:r>
          </a:p>
          <a:p>
            <a:pPr algn="just">
              <a:lnSpc>
                <a:spcPct val="90000"/>
              </a:lnSpc>
            </a:pPr>
            <a:endParaRPr lang="es-MX" sz="2300" dirty="0"/>
          </a:p>
          <a:p>
            <a:pPr algn="just">
              <a:lnSpc>
                <a:spcPct val="90000"/>
              </a:lnSpc>
            </a:pPr>
            <a:r>
              <a:rPr lang="es-MX" sz="2300" dirty="0"/>
              <a:t>TRIBUNAL DE DISCIPLINA</a:t>
            </a:r>
          </a:p>
          <a:p>
            <a:pPr algn="just">
              <a:lnSpc>
                <a:spcPct val="90000"/>
              </a:lnSpc>
            </a:pPr>
            <a:endParaRPr lang="es-MX" sz="2300" dirty="0"/>
          </a:p>
          <a:p>
            <a:pPr algn="just">
              <a:lnSpc>
                <a:spcPct val="90000"/>
              </a:lnSpc>
            </a:pPr>
            <a:r>
              <a:rPr lang="es-MX" sz="2300" dirty="0"/>
              <a:t>COMPRAS Y SUMINISTROS</a:t>
            </a:r>
          </a:p>
          <a:p>
            <a:pPr algn="just">
              <a:lnSpc>
                <a:spcPct val="90000"/>
              </a:lnSpc>
            </a:pPr>
            <a:endParaRPr lang="es-MX" sz="2300" dirty="0"/>
          </a:p>
          <a:p>
            <a:pPr algn="just">
              <a:lnSpc>
                <a:spcPct val="90000"/>
              </a:lnSpc>
            </a:pPr>
            <a:r>
              <a:rPr lang="es-MX" sz="2300" dirty="0"/>
              <a:t>DOCENTE ASISTENCIA </a:t>
            </a:r>
          </a:p>
          <a:p>
            <a:pPr algn="just">
              <a:lnSpc>
                <a:spcPct val="90000"/>
              </a:lnSpc>
            </a:pPr>
            <a:endParaRPr lang="es-MX" sz="2300" dirty="0"/>
          </a:p>
          <a:p>
            <a:pPr algn="just">
              <a:lnSpc>
                <a:spcPct val="90000"/>
              </a:lnSpc>
            </a:pPr>
            <a:r>
              <a:rPr lang="es-MX" sz="2300" dirty="0"/>
              <a:t>CAPACITACIÓN Y FORMACIÓN </a:t>
            </a:r>
          </a:p>
          <a:p>
            <a:pPr algn="just">
              <a:lnSpc>
                <a:spcPct val="90000"/>
              </a:lnSpc>
            </a:pPr>
            <a:endParaRPr lang="es-MX" sz="2300" dirty="0"/>
          </a:p>
          <a:p>
            <a:pPr algn="just">
              <a:lnSpc>
                <a:spcPct val="90000"/>
              </a:lnSpc>
            </a:pPr>
            <a:r>
              <a:rPr lang="es-MX" sz="2300" dirty="0"/>
              <a:t>SISO</a:t>
            </a:r>
          </a:p>
          <a:p>
            <a:pPr algn="just">
              <a:lnSpc>
                <a:spcPct val="90000"/>
              </a:lnSpc>
            </a:pPr>
            <a:endParaRPr lang="es-MX" sz="2300" dirty="0"/>
          </a:p>
          <a:p>
            <a:pPr algn="just">
              <a:lnSpc>
                <a:spcPct val="90000"/>
              </a:lnSpc>
            </a:pPr>
            <a:r>
              <a:rPr lang="es-MX" sz="2300" dirty="0"/>
              <a:t>TECNOVIGILANCIA Y FARMACOVIGILANCIA</a:t>
            </a:r>
          </a:p>
          <a:p>
            <a:pPr algn="just">
              <a:lnSpc>
                <a:spcPct val="90000"/>
              </a:lnSpc>
            </a:pPr>
            <a:endParaRPr lang="es-MX" sz="2300" dirty="0"/>
          </a:p>
          <a:p>
            <a:pPr algn="just">
              <a:lnSpc>
                <a:spcPct val="90000"/>
              </a:lnSpc>
            </a:pPr>
            <a:r>
              <a:rPr lang="es-MX" sz="2300" dirty="0"/>
              <a:t>CONVIVENCIA LABORAL </a:t>
            </a:r>
          </a:p>
          <a:p>
            <a:pPr marL="0" indent="0" algn="just">
              <a:lnSpc>
                <a:spcPct val="90000"/>
              </a:lnSpc>
              <a:buNone/>
            </a:pPr>
            <a:endParaRPr lang="es-MX" sz="2300" dirty="0"/>
          </a:p>
          <a:p>
            <a:pPr algn="just">
              <a:lnSpc>
                <a:spcPct val="90000"/>
              </a:lnSpc>
            </a:pPr>
            <a:r>
              <a:rPr lang="es-MX" sz="2300" dirty="0"/>
              <a:t>CALIDAD</a:t>
            </a:r>
          </a:p>
          <a:p>
            <a:pPr lvl="1" algn="just">
              <a:lnSpc>
                <a:spcPct val="90000"/>
              </a:lnSpc>
              <a:buFont typeface="Wingdings" pitchFamily="2" charset="2"/>
              <a:buChar char="ü"/>
            </a:pPr>
            <a:endParaRPr lang="es-MX" sz="2300" dirty="0"/>
          </a:p>
          <a:p>
            <a:pPr algn="just">
              <a:lnSpc>
                <a:spcPct val="90000"/>
              </a:lnSpc>
            </a:pPr>
            <a:endParaRPr lang="es-MX" sz="2500" dirty="0"/>
          </a:p>
          <a:p>
            <a:pPr algn="just">
              <a:lnSpc>
                <a:spcPct val="90000"/>
              </a:lnSpc>
            </a:pPr>
            <a:endParaRPr lang="es-MX" sz="2000" dirty="0"/>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817563" y="762000"/>
            <a:ext cx="7793037" cy="700088"/>
          </a:xfrm>
        </p:spPr>
        <p:txBody>
          <a:bodyPr>
            <a:normAutofit/>
          </a:bodyPr>
          <a:lstStyle/>
          <a:p>
            <a:pPr algn="ctr"/>
            <a:r>
              <a:rPr lang="es-MX" sz="3200" b="1" i="1" u="sng" dirty="0">
                <a:solidFill>
                  <a:srgbClr val="FF0000"/>
                </a:solidFill>
              </a:rPr>
              <a:t>HISTORIA</a:t>
            </a:r>
            <a:endParaRPr lang="es-ES" sz="3200" b="1" i="1" u="sng" dirty="0">
              <a:solidFill>
                <a:srgbClr val="FF0000"/>
              </a:solidFill>
            </a:endParaRPr>
          </a:p>
        </p:txBody>
      </p:sp>
      <p:sp>
        <p:nvSpPr>
          <p:cNvPr id="156675" name="Rectangle 3"/>
          <p:cNvSpPr>
            <a:spLocks noGrp="1" noChangeArrowheads="1"/>
          </p:cNvSpPr>
          <p:nvPr>
            <p:ph idx="1"/>
          </p:nvPr>
        </p:nvSpPr>
        <p:spPr>
          <a:xfrm>
            <a:off x="381000" y="1981200"/>
            <a:ext cx="8382000" cy="4114800"/>
          </a:xfrm>
        </p:spPr>
        <p:txBody>
          <a:bodyPr>
            <a:normAutofit/>
          </a:bodyPr>
          <a:lstStyle/>
          <a:p>
            <a:pPr marL="0" indent="0" algn="just">
              <a:buNone/>
            </a:pPr>
            <a:endParaRPr lang="es-MX" sz="1800" dirty="0"/>
          </a:p>
          <a:p>
            <a:pPr algn="just">
              <a:buFont typeface="Wingdings" pitchFamily="2" charset="2"/>
              <a:buChar char="v"/>
            </a:pPr>
            <a:r>
              <a:rPr lang="es-MX" sz="2800" dirty="0"/>
              <a:t>El Cuerpo de Bomberos Voluntarios de Itagüí, como institución Bomberil, fue fundada en noviembre de 1997, con personería jurídica No 1450 de 1998, de naturaleza privada, otorgada por la Gobernación de Antioquia; forma parte del Sistema Nacional de Bomberos de Colombia y de la Confederación Nacional de Cuerpos de Bomberos de Colombia</a:t>
            </a:r>
            <a:r>
              <a:rPr lang="es-MX" sz="1800" dirty="0"/>
              <a:t>. </a:t>
            </a:r>
          </a:p>
          <a:p>
            <a:pPr algn="just">
              <a:buFont typeface="Wingdings" pitchFamily="2" charset="2"/>
              <a:buChar char="v"/>
            </a:pPr>
            <a:endParaRPr lang="es-MX" sz="1800" dirty="0"/>
          </a:p>
          <a:p>
            <a:pPr algn="just">
              <a:buFont typeface="Wingdings" pitchFamily="2" charset="2"/>
              <a:buChar char="v"/>
            </a:pPr>
            <a:endParaRPr lang="es-MX" sz="1800" dirty="0"/>
          </a:p>
          <a:p>
            <a:pPr algn="just">
              <a:buFont typeface="Wingdings" pitchFamily="2" charset="2"/>
              <a:buChar char="v"/>
            </a:pPr>
            <a:endParaRPr lang="es-MX" sz="1800" dirty="0"/>
          </a:p>
        </p:txBody>
      </p:sp>
    </p:spTree>
    <p:extLst>
      <p:ext uri="{BB962C8B-B14F-4D97-AF65-F5344CB8AC3E}">
        <p14:creationId xmlns:p14="http://schemas.microsoft.com/office/powerpoint/2010/main" val="2742162943"/>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198563" y="762000"/>
            <a:ext cx="7793037" cy="700088"/>
          </a:xfrm>
        </p:spPr>
        <p:txBody>
          <a:bodyPr>
            <a:normAutofit/>
          </a:bodyPr>
          <a:lstStyle/>
          <a:p>
            <a:pPr algn="ctr"/>
            <a:r>
              <a:rPr lang="es-ES" sz="3200" b="1" i="1" u="sng" dirty="0">
                <a:solidFill>
                  <a:srgbClr val="FF0000"/>
                </a:solidFill>
              </a:rPr>
              <a:t>OBJETIVOS ESTRATEGICOS</a:t>
            </a:r>
          </a:p>
        </p:txBody>
      </p:sp>
      <p:sp>
        <p:nvSpPr>
          <p:cNvPr id="156675" name="Rectangle 3"/>
          <p:cNvSpPr>
            <a:spLocks noGrp="1" noChangeArrowheads="1"/>
          </p:cNvSpPr>
          <p:nvPr>
            <p:ph idx="1"/>
          </p:nvPr>
        </p:nvSpPr>
        <p:spPr>
          <a:xfrm>
            <a:off x="381000" y="1981200"/>
            <a:ext cx="8382000" cy="3886200"/>
          </a:xfrm>
        </p:spPr>
        <p:txBody>
          <a:bodyPr>
            <a:normAutofit/>
          </a:bodyPr>
          <a:lstStyle/>
          <a:p>
            <a:pPr algn="just">
              <a:buFont typeface="Wingdings" pitchFamily="2" charset="2"/>
              <a:buChar char="v"/>
            </a:pPr>
            <a:r>
              <a:rPr lang="es-CO" sz="2000" dirty="0"/>
              <a:t>Fortalecer la capacidad de gestión y desarrollo institucional tendiente a la modernización del Cuerpo de Bomberos Voluntarios de Itagüí.</a:t>
            </a:r>
          </a:p>
          <a:p>
            <a:pPr algn="just">
              <a:buFont typeface="Wingdings" pitchFamily="2" charset="2"/>
              <a:buChar char="v"/>
            </a:pPr>
            <a:r>
              <a:rPr lang="es-CO" sz="2000" dirty="0"/>
              <a:t>Generar cultura de prevención frente a posibles eventos de incendio o emergencias conexas, en el marco del proceso de Gestión Integral del Riesgo </a:t>
            </a:r>
            <a:endParaRPr lang="es-ES" sz="2000" dirty="0"/>
          </a:p>
          <a:p>
            <a:pPr algn="just">
              <a:buFont typeface="Wingdings" pitchFamily="2" charset="2"/>
              <a:buChar char="v"/>
            </a:pPr>
            <a:r>
              <a:rPr lang="es-CO" sz="2000" dirty="0"/>
              <a:t>Dar respuesta oportuna y segura a las situaciones de emergencia que se presenten en el municipio de Itagüí.</a:t>
            </a:r>
          </a:p>
          <a:p>
            <a:pPr algn="just">
              <a:buFont typeface="Wingdings" pitchFamily="2" charset="2"/>
              <a:buChar char="v"/>
            </a:pPr>
            <a:r>
              <a:rPr lang="es-CO" sz="2000" dirty="0"/>
              <a:t>Consolidar la Gestión del Conocimiento frente a la Gestión Integral del Riesgo contra incendios y emergencias conexas, y el mejoramiento continuo de la calidad.</a:t>
            </a:r>
          </a:p>
          <a:p>
            <a:pPr algn="just">
              <a:buFont typeface="Wingdings" pitchFamily="2" charset="2"/>
              <a:buChar char="v"/>
            </a:pPr>
            <a:endParaRPr lang="es-ES" sz="2000" dirty="0"/>
          </a:p>
        </p:txBody>
      </p:sp>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Line 60"/>
          <p:cNvSpPr>
            <a:spLocks noChangeShapeType="1"/>
          </p:cNvSpPr>
          <p:nvPr/>
        </p:nvSpPr>
        <p:spPr bwMode="auto">
          <a:xfrm>
            <a:off x="2114550" y="2641600"/>
            <a:ext cx="19050" cy="3835400"/>
          </a:xfrm>
          <a:prstGeom prst="line">
            <a:avLst/>
          </a:prstGeom>
          <a:noFill/>
          <a:ln w="38100">
            <a:solidFill>
              <a:srgbClr val="002060"/>
            </a:solidFill>
            <a:round/>
            <a:headEnd/>
            <a:tailEnd/>
          </a:ln>
        </p:spPr>
        <p:txBody>
          <a:bodyPr/>
          <a:lstStyle/>
          <a:p>
            <a:endParaRPr lang="es-CO"/>
          </a:p>
        </p:txBody>
      </p:sp>
      <p:sp>
        <p:nvSpPr>
          <p:cNvPr id="12293" name="Line 59"/>
          <p:cNvSpPr>
            <a:spLocks noChangeShapeType="1"/>
          </p:cNvSpPr>
          <p:nvPr/>
        </p:nvSpPr>
        <p:spPr bwMode="auto">
          <a:xfrm flipH="1">
            <a:off x="6476999" y="2590800"/>
            <a:ext cx="12700" cy="3886200"/>
          </a:xfrm>
          <a:prstGeom prst="line">
            <a:avLst/>
          </a:prstGeom>
          <a:noFill/>
          <a:ln w="38100">
            <a:solidFill>
              <a:srgbClr val="002060"/>
            </a:solidFill>
            <a:round/>
            <a:headEnd/>
            <a:tailEnd/>
          </a:ln>
        </p:spPr>
        <p:txBody>
          <a:bodyPr/>
          <a:lstStyle/>
          <a:p>
            <a:endParaRPr lang="es-CO"/>
          </a:p>
        </p:txBody>
      </p:sp>
      <p:sp>
        <p:nvSpPr>
          <p:cNvPr id="12294" name="Rectangle 56"/>
          <p:cNvSpPr>
            <a:spLocks noChangeArrowheads="1"/>
          </p:cNvSpPr>
          <p:nvPr/>
        </p:nvSpPr>
        <p:spPr bwMode="auto">
          <a:xfrm>
            <a:off x="4724400" y="3733800"/>
            <a:ext cx="1600200" cy="304800"/>
          </a:xfrm>
          <a:prstGeom prst="rect">
            <a:avLst/>
          </a:prstGeom>
          <a:solidFill>
            <a:srgbClr val="00B0F0"/>
          </a:solidFill>
          <a:ln w="38100">
            <a:noFill/>
            <a:miter lim="800000"/>
            <a:headEnd/>
            <a:tailEnd/>
          </a:ln>
        </p:spPr>
        <p:txBody>
          <a:bodyPr/>
          <a:lstStyle/>
          <a:p>
            <a:pPr algn="ctr"/>
            <a:r>
              <a:rPr lang="es-ES" sz="1200" b="1" dirty="0"/>
              <a:t>MERCADEO</a:t>
            </a:r>
          </a:p>
        </p:txBody>
      </p:sp>
      <p:sp>
        <p:nvSpPr>
          <p:cNvPr id="12295" name="Rectangle 55"/>
          <p:cNvSpPr>
            <a:spLocks noChangeArrowheads="1"/>
          </p:cNvSpPr>
          <p:nvPr/>
        </p:nvSpPr>
        <p:spPr bwMode="auto">
          <a:xfrm>
            <a:off x="6629400" y="4724400"/>
            <a:ext cx="1647825" cy="457200"/>
          </a:xfrm>
          <a:prstGeom prst="rect">
            <a:avLst/>
          </a:prstGeom>
          <a:solidFill>
            <a:srgbClr val="00B0F0"/>
          </a:solidFill>
          <a:ln w="38100">
            <a:noFill/>
            <a:miter lim="800000"/>
            <a:headEnd/>
            <a:tailEnd/>
          </a:ln>
        </p:spPr>
        <p:txBody>
          <a:bodyPr/>
          <a:lstStyle/>
          <a:p>
            <a:pPr algn="ctr"/>
            <a:r>
              <a:rPr lang="es-MX" sz="1200" b="1" dirty="0"/>
              <a:t>ADMINISTRACION  DOCUMENTAL </a:t>
            </a:r>
          </a:p>
        </p:txBody>
      </p:sp>
      <p:sp>
        <p:nvSpPr>
          <p:cNvPr id="12296" name="Rectangle 54"/>
          <p:cNvSpPr>
            <a:spLocks noChangeArrowheads="1"/>
          </p:cNvSpPr>
          <p:nvPr/>
        </p:nvSpPr>
        <p:spPr bwMode="auto">
          <a:xfrm>
            <a:off x="4876800" y="3046413"/>
            <a:ext cx="1428750" cy="503237"/>
          </a:xfrm>
          <a:prstGeom prst="rect">
            <a:avLst/>
          </a:prstGeom>
          <a:solidFill>
            <a:srgbClr val="00B0F0"/>
          </a:solidFill>
          <a:ln w="38100">
            <a:noFill/>
            <a:miter lim="800000"/>
            <a:headEnd/>
            <a:tailEnd/>
          </a:ln>
        </p:spPr>
        <p:txBody>
          <a:bodyPr/>
          <a:lstStyle/>
          <a:p>
            <a:pPr algn="ctr"/>
            <a:r>
              <a:rPr lang="es-MX" sz="1200" b="1" dirty="0"/>
              <a:t>GESTION HUMANA</a:t>
            </a:r>
          </a:p>
        </p:txBody>
      </p:sp>
      <p:sp>
        <p:nvSpPr>
          <p:cNvPr id="12297" name="Text Box 64"/>
          <p:cNvSpPr txBox="1">
            <a:spLocks noChangeArrowheads="1"/>
          </p:cNvSpPr>
          <p:nvPr/>
        </p:nvSpPr>
        <p:spPr bwMode="auto">
          <a:xfrm>
            <a:off x="3178175" y="522288"/>
            <a:ext cx="2514600" cy="381000"/>
          </a:xfrm>
          <a:prstGeom prst="rect">
            <a:avLst/>
          </a:prstGeom>
          <a:solidFill>
            <a:schemeClr val="bg1">
              <a:lumMod val="75000"/>
            </a:schemeClr>
          </a:solidFill>
          <a:ln w="38100">
            <a:noFill/>
            <a:miter lim="800000"/>
            <a:headEnd/>
            <a:tailEnd/>
          </a:ln>
          <a:effectLst>
            <a:prstShdw prst="shdw13" dist="53882" dir="13500000">
              <a:srgbClr val="808080">
                <a:alpha val="50000"/>
              </a:srgbClr>
            </a:prstShdw>
          </a:effectLst>
        </p:spPr>
        <p:txBody>
          <a:bodyPr/>
          <a:lstStyle/>
          <a:p>
            <a:pPr algn="ctr"/>
            <a:r>
              <a:rPr lang="es-MX" sz="1200" b="1" dirty="0"/>
              <a:t>CONSEJO DE OFICIALES</a:t>
            </a:r>
            <a:endParaRPr lang="es-MX" dirty="0"/>
          </a:p>
        </p:txBody>
      </p:sp>
      <p:sp>
        <p:nvSpPr>
          <p:cNvPr id="12298" name="Text Box 41"/>
          <p:cNvSpPr txBox="1">
            <a:spLocks noChangeArrowheads="1"/>
          </p:cNvSpPr>
          <p:nvPr/>
        </p:nvSpPr>
        <p:spPr bwMode="auto">
          <a:xfrm>
            <a:off x="3376613" y="1127125"/>
            <a:ext cx="2171700" cy="276225"/>
          </a:xfrm>
          <a:prstGeom prst="rect">
            <a:avLst/>
          </a:prstGeom>
          <a:solidFill>
            <a:schemeClr val="bg1">
              <a:lumMod val="75000"/>
            </a:schemeClr>
          </a:solidFill>
          <a:ln w="38100">
            <a:noFill/>
            <a:miter lim="800000"/>
            <a:headEnd/>
            <a:tailEnd/>
          </a:ln>
          <a:effectLst>
            <a:prstShdw prst="shdw13" dist="53882" dir="13500000">
              <a:srgbClr val="808080">
                <a:alpha val="50000"/>
              </a:srgbClr>
            </a:prstShdw>
          </a:effectLst>
        </p:spPr>
        <p:txBody>
          <a:bodyPr/>
          <a:lstStyle/>
          <a:p>
            <a:pPr algn="ctr"/>
            <a:r>
              <a:rPr lang="es-ES" sz="1200" b="1" dirty="0"/>
              <a:t>COMANDANCIA</a:t>
            </a:r>
          </a:p>
        </p:txBody>
      </p:sp>
      <p:sp>
        <p:nvSpPr>
          <p:cNvPr id="12299" name="Text Box 40"/>
          <p:cNvSpPr txBox="1">
            <a:spLocks noChangeArrowheads="1"/>
          </p:cNvSpPr>
          <p:nvPr/>
        </p:nvSpPr>
        <p:spPr bwMode="auto">
          <a:xfrm>
            <a:off x="581025" y="2401889"/>
            <a:ext cx="2646362" cy="285750"/>
          </a:xfrm>
          <a:prstGeom prst="rect">
            <a:avLst/>
          </a:prstGeom>
          <a:solidFill>
            <a:schemeClr val="bg1">
              <a:lumMod val="75000"/>
            </a:schemeClr>
          </a:solidFill>
          <a:ln w="38100">
            <a:solidFill>
              <a:srgbClr val="00B050"/>
            </a:solidFill>
            <a:miter lim="800000"/>
            <a:headEnd/>
            <a:tailEnd/>
          </a:ln>
          <a:effectLst>
            <a:prstShdw prst="shdw13" dist="53882" dir="13500000">
              <a:srgbClr val="808080">
                <a:alpha val="50000"/>
              </a:srgbClr>
            </a:prstShdw>
          </a:effectLst>
        </p:spPr>
        <p:txBody>
          <a:bodyPr/>
          <a:lstStyle/>
          <a:p>
            <a:pPr algn="ctr"/>
            <a:r>
              <a:rPr lang="es-ES" sz="1200" b="1" dirty="0">
                <a:latin typeface="Tahoma" pitchFamily="34" charset="0"/>
              </a:rPr>
              <a:t>DIVISION OPERATIVA</a:t>
            </a:r>
            <a:endParaRPr lang="es-ES" sz="1300" b="1" dirty="0"/>
          </a:p>
          <a:p>
            <a:pPr eaLnBrk="0" hangingPunct="0"/>
            <a:endParaRPr lang="es-ES" dirty="0">
              <a:latin typeface="Tahoma" pitchFamily="34" charset="0"/>
            </a:endParaRPr>
          </a:p>
        </p:txBody>
      </p:sp>
      <p:sp>
        <p:nvSpPr>
          <p:cNvPr id="12300" name="Text Box 39"/>
          <p:cNvSpPr txBox="1">
            <a:spLocks noChangeArrowheads="1"/>
          </p:cNvSpPr>
          <p:nvPr/>
        </p:nvSpPr>
        <p:spPr bwMode="auto">
          <a:xfrm>
            <a:off x="5257800" y="2362200"/>
            <a:ext cx="3276600" cy="228600"/>
          </a:xfrm>
          <a:prstGeom prst="rect">
            <a:avLst/>
          </a:prstGeom>
          <a:solidFill>
            <a:schemeClr val="bg1">
              <a:lumMod val="75000"/>
            </a:schemeClr>
          </a:solidFill>
          <a:ln w="38100">
            <a:solidFill>
              <a:srgbClr val="00B0F0"/>
            </a:solidFill>
            <a:miter lim="800000"/>
            <a:headEnd/>
            <a:tailEnd/>
          </a:ln>
          <a:effectLst>
            <a:prstShdw prst="shdw13" dist="53882" dir="13500000">
              <a:srgbClr val="808080">
                <a:alpha val="50000"/>
              </a:srgbClr>
            </a:prstShdw>
          </a:effectLst>
        </p:spPr>
        <p:txBody>
          <a:bodyPr/>
          <a:lstStyle/>
          <a:p>
            <a:pPr algn="ctr"/>
            <a:r>
              <a:rPr lang="es-MX" sz="1200" b="1" dirty="0">
                <a:latin typeface="Tahoma" pitchFamily="34" charset="0"/>
                <a:cs typeface="Times New Roman" pitchFamily="18" charset="0"/>
              </a:rPr>
              <a:t>DIVISION ADMINISTRATIVA</a:t>
            </a:r>
            <a:endParaRPr lang="es-MX" dirty="0">
              <a:latin typeface="Tahoma" pitchFamily="34" charset="0"/>
              <a:cs typeface="Times New Roman" pitchFamily="18" charset="0"/>
            </a:endParaRPr>
          </a:p>
        </p:txBody>
      </p:sp>
      <p:sp>
        <p:nvSpPr>
          <p:cNvPr id="12301" name="Text Box 38"/>
          <p:cNvSpPr txBox="1">
            <a:spLocks noChangeArrowheads="1"/>
          </p:cNvSpPr>
          <p:nvPr/>
        </p:nvSpPr>
        <p:spPr bwMode="auto">
          <a:xfrm>
            <a:off x="381000" y="3619500"/>
            <a:ext cx="1600200" cy="495300"/>
          </a:xfrm>
          <a:prstGeom prst="rect">
            <a:avLst/>
          </a:prstGeom>
          <a:solidFill>
            <a:srgbClr val="00B050"/>
          </a:solidFill>
          <a:ln w="38100">
            <a:noFill/>
            <a:miter lim="800000"/>
            <a:headEnd/>
            <a:tailEnd/>
          </a:ln>
        </p:spPr>
        <p:txBody>
          <a:bodyPr/>
          <a:lstStyle/>
          <a:p>
            <a:pPr algn="ctr"/>
            <a:r>
              <a:rPr lang="es-MX" sz="1200" b="1" dirty="0"/>
              <a:t>DEPARTAMENTO CAPACITACIONES</a:t>
            </a:r>
          </a:p>
        </p:txBody>
      </p:sp>
      <p:sp>
        <p:nvSpPr>
          <p:cNvPr id="12302" name="Text Box 37"/>
          <p:cNvSpPr txBox="1">
            <a:spLocks noChangeArrowheads="1"/>
          </p:cNvSpPr>
          <p:nvPr/>
        </p:nvSpPr>
        <p:spPr bwMode="auto">
          <a:xfrm>
            <a:off x="2286000" y="3276600"/>
            <a:ext cx="1524000" cy="457200"/>
          </a:xfrm>
          <a:prstGeom prst="rect">
            <a:avLst/>
          </a:prstGeom>
          <a:solidFill>
            <a:srgbClr val="00B050"/>
          </a:solidFill>
          <a:ln w="38100">
            <a:noFill/>
            <a:miter lim="800000"/>
            <a:headEnd/>
            <a:tailEnd/>
          </a:ln>
        </p:spPr>
        <p:txBody>
          <a:bodyPr/>
          <a:lstStyle/>
          <a:p>
            <a:pPr algn="ctr"/>
            <a:r>
              <a:rPr lang="es-MX" sz="1200" b="1" dirty="0"/>
              <a:t>JEFE DE COMPAÑIA</a:t>
            </a:r>
          </a:p>
        </p:txBody>
      </p:sp>
      <p:sp>
        <p:nvSpPr>
          <p:cNvPr id="12303" name="Text Box 36"/>
          <p:cNvSpPr txBox="1">
            <a:spLocks noChangeArrowheads="1"/>
          </p:cNvSpPr>
          <p:nvPr/>
        </p:nvSpPr>
        <p:spPr bwMode="auto">
          <a:xfrm>
            <a:off x="381000" y="4332288"/>
            <a:ext cx="1600200" cy="544512"/>
          </a:xfrm>
          <a:prstGeom prst="rect">
            <a:avLst/>
          </a:prstGeom>
          <a:solidFill>
            <a:srgbClr val="00B050"/>
          </a:solidFill>
          <a:ln w="38100">
            <a:noFill/>
            <a:miter lim="800000"/>
            <a:headEnd/>
            <a:tailEnd/>
          </a:ln>
        </p:spPr>
        <p:txBody>
          <a:bodyPr/>
          <a:lstStyle/>
          <a:p>
            <a:pPr algn="ctr"/>
            <a:r>
              <a:rPr lang="es-MX" sz="1200" b="1" dirty="0"/>
              <a:t>DEPARTAMENTO INSPECCIONES</a:t>
            </a:r>
          </a:p>
        </p:txBody>
      </p:sp>
      <p:sp>
        <p:nvSpPr>
          <p:cNvPr id="12304" name="Text Box 35"/>
          <p:cNvSpPr txBox="1">
            <a:spLocks noChangeArrowheads="1"/>
          </p:cNvSpPr>
          <p:nvPr/>
        </p:nvSpPr>
        <p:spPr bwMode="auto">
          <a:xfrm>
            <a:off x="2286000" y="4033837"/>
            <a:ext cx="1600200" cy="614363"/>
          </a:xfrm>
          <a:prstGeom prst="rect">
            <a:avLst/>
          </a:prstGeom>
          <a:solidFill>
            <a:srgbClr val="00B050"/>
          </a:solidFill>
          <a:ln w="38100">
            <a:noFill/>
            <a:miter lim="800000"/>
            <a:headEnd/>
            <a:tailEnd/>
          </a:ln>
        </p:spPr>
        <p:txBody>
          <a:bodyPr/>
          <a:lstStyle/>
          <a:p>
            <a:pPr algn="ctr"/>
            <a:r>
              <a:rPr lang="es-MX" sz="1200" b="1" dirty="0"/>
              <a:t>DEPARTAMENTO PROMOCION Y PREVENCION</a:t>
            </a:r>
          </a:p>
        </p:txBody>
      </p:sp>
      <p:sp>
        <p:nvSpPr>
          <p:cNvPr id="12305" name="Text Box 34"/>
          <p:cNvSpPr txBox="1">
            <a:spLocks noChangeArrowheads="1"/>
          </p:cNvSpPr>
          <p:nvPr/>
        </p:nvSpPr>
        <p:spPr bwMode="auto">
          <a:xfrm>
            <a:off x="7391400" y="2794000"/>
            <a:ext cx="1447800" cy="254000"/>
          </a:xfrm>
          <a:prstGeom prst="rect">
            <a:avLst/>
          </a:prstGeom>
          <a:solidFill>
            <a:srgbClr val="00B0F0"/>
          </a:solidFill>
          <a:ln w="38100">
            <a:noFill/>
            <a:miter lim="800000"/>
            <a:headEnd/>
            <a:tailEnd/>
          </a:ln>
        </p:spPr>
        <p:txBody>
          <a:bodyPr/>
          <a:lstStyle/>
          <a:p>
            <a:pPr algn="ctr"/>
            <a:r>
              <a:rPr lang="es-MX" sz="1200" b="1"/>
              <a:t>FINANCIERA</a:t>
            </a:r>
          </a:p>
        </p:txBody>
      </p:sp>
      <p:sp>
        <p:nvSpPr>
          <p:cNvPr id="12306" name="Text Box 33"/>
          <p:cNvSpPr txBox="1">
            <a:spLocks noChangeArrowheads="1"/>
          </p:cNvSpPr>
          <p:nvPr/>
        </p:nvSpPr>
        <p:spPr bwMode="auto">
          <a:xfrm>
            <a:off x="7391400" y="3243262"/>
            <a:ext cx="1447800" cy="338137"/>
          </a:xfrm>
          <a:prstGeom prst="rect">
            <a:avLst/>
          </a:prstGeom>
          <a:solidFill>
            <a:srgbClr val="00B0F0"/>
          </a:solidFill>
          <a:ln w="38100">
            <a:noFill/>
            <a:miter lim="800000"/>
            <a:headEnd/>
            <a:tailEnd/>
          </a:ln>
        </p:spPr>
        <p:txBody>
          <a:bodyPr/>
          <a:lstStyle/>
          <a:p>
            <a:pPr algn="ctr"/>
            <a:r>
              <a:rPr lang="es-MX" sz="1200" b="1"/>
              <a:t>PRESUPUESTO</a:t>
            </a:r>
            <a:endParaRPr lang="es-MX"/>
          </a:p>
        </p:txBody>
      </p:sp>
      <p:sp>
        <p:nvSpPr>
          <p:cNvPr id="12307" name="Text Box 32"/>
          <p:cNvSpPr txBox="1">
            <a:spLocks noChangeArrowheads="1"/>
          </p:cNvSpPr>
          <p:nvPr/>
        </p:nvSpPr>
        <p:spPr bwMode="auto">
          <a:xfrm>
            <a:off x="2286000" y="5715000"/>
            <a:ext cx="1828800" cy="609600"/>
          </a:xfrm>
          <a:prstGeom prst="rect">
            <a:avLst/>
          </a:prstGeom>
          <a:solidFill>
            <a:srgbClr val="00B050"/>
          </a:solidFill>
          <a:ln w="38100">
            <a:noFill/>
            <a:miter lim="800000"/>
            <a:headEnd/>
            <a:tailEnd/>
          </a:ln>
        </p:spPr>
        <p:txBody>
          <a:bodyPr/>
          <a:lstStyle/>
          <a:p>
            <a:pPr algn="ctr"/>
            <a:r>
              <a:rPr lang="es-MX" sz="1200" b="1" dirty="0"/>
              <a:t>DEPARTAMENTO </a:t>
            </a:r>
          </a:p>
          <a:p>
            <a:pPr algn="ctr"/>
            <a:r>
              <a:rPr lang="es-MX" sz="1200" b="1" dirty="0"/>
              <a:t>ATENCION PREHOSPITALARIA</a:t>
            </a:r>
          </a:p>
        </p:txBody>
      </p:sp>
      <p:sp>
        <p:nvSpPr>
          <p:cNvPr id="12308" name="Text Box 28"/>
          <p:cNvSpPr txBox="1">
            <a:spLocks noChangeArrowheads="1"/>
          </p:cNvSpPr>
          <p:nvPr/>
        </p:nvSpPr>
        <p:spPr bwMode="auto">
          <a:xfrm>
            <a:off x="304800" y="5181600"/>
            <a:ext cx="1676400" cy="520700"/>
          </a:xfrm>
          <a:prstGeom prst="rect">
            <a:avLst/>
          </a:prstGeom>
          <a:solidFill>
            <a:srgbClr val="00B050"/>
          </a:solidFill>
          <a:ln w="38100">
            <a:noFill/>
            <a:miter lim="800000"/>
            <a:headEnd/>
            <a:tailEnd/>
          </a:ln>
        </p:spPr>
        <p:txBody>
          <a:bodyPr/>
          <a:lstStyle/>
          <a:p>
            <a:pPr algn="ctr"/>
            <a:r>
              <a:rPr lang="es-MX" sz="1200" b="1" dirty="0"/>
              <a:t>DEPARTAMENTO COMUNICACIONES</a:t>
            </a:r>
          </a:p>
        </p:txBody>
      </p:sp>
      <p:sp>
        <p:nvSpPr>
          <p:cNvPr id="12309" name="Text Box 26"/>
          <p:cNvSpPr txBox="1">
            <a:spLocks noChangeArrowheads="1"/>
          </p:cNvSpPr>
          <p:nvPr/>
        </p:nvSpPr>
        <p:spPr bwMode="auto">
          <a:xfrm>
            <a:off x="7391400" y="3675062"/>
            <a:ext cx="1447800" cy="363537"/>
          </a:xfrm>
          <a:prstGeom prst="rect">
            <a:avLst/>
          </a:prstGeom>
          <a:solidFill>
            <a:srgbClr val="00B0F0"/>
          </a:solidFill>
          <a:ln w="38100">
            <a:noFill/>
            <a:miter lim="800000"/>
            <a:headEnd/>
            <a:tailEnd/>
          </a:ln>
        </p:spPr>
        <p:txBody>
          <a:bodyPr/>
          <a:lstStyle/>
          <a:p>
            <a:pPr algn="ctr"/>
            <a:r>
              <a:rPr lang="es-MX" sz="1200" b="1" dirty="0"/>
              <a:t>CONTABILIDAD</a:t>
            </a:r>
          </a:p>
        </p:txBody>
      </p:sp>
      <p:sp>
        <p:nvSpPr>
          <p:cNvPr id="12310" name="Text Box 25"/>
          <p:cNvSpPr txBox="1">
            <a:spLocks noChangeArrowheads="1"/>
          </p:cNvSpPr>
          <p:nvPr/>
        </p:nvSpPr>
        <p:spPr bwMode="auto">
          <a:xfrm>
            <a:off x="7391400" y="4106862"/>
            <a:ext cx="1447800" cy="312737"/>
          </a:xfrm>
          <a:prstGeom prst="rect">
            <a:avLst/>
          </a:prstGeom>
          <a:solidFill>
            <a:srgbClr val="00B0F0"/>
          </a:solidFill>
          <a:ln w="38100">
            <a:noFill/>
            <a:miter lim="800000"/>
            <a:headEnd/>
            <a:tailEnd/>
          </a:ln>
        </p:spPr>
        <p:txBody>
          <a:bodyPr/>
          <a:lstStyle/>
          <a:p>
            <a:pPr algn="ctr"/>
            <a:r>
              <a:rPr lang="es-MX" sz="1200" b="1"/>
              <a:t>CARTERA</a:t>
            </a:r>
          </a:p>
        </p:txBody>
      </p:sp>
      <p:sp>
        <p:nvSpPr>
          <p:cNvPr id="12311" name="Text Box 24"/>
          <p:cNvSpPr txBox="1">
            <a:spLocks noChangeArrowheads="1"/>
          </p:cNvSpPr>
          <p:nvPr/>
        </p:nvSpPr>
        <p:spPr bwMode="auto">
          <a:xfrm>
            <a:off x="6629400" y="5486400"/>
            <a:ext cx="1600200" cy="290512"/>
          </a:xfrm>
          <a:prstGeom prst="rect">
            <a:avLst/>
          </a:prstGeom>
          <a:solidFill>
            <a:srgbClr val="00B0F0"/>
          </a:solidFill>
          <a:ln w="38100">
            <a:noFill/>
            <a:miter lim="800000"/>
            <a:headEnd/>
            <a:tailEnd/>
          </a:ln>
        </p:spPr>
        <p:txBody>
          <a:bodyPr/>
          <a:lstStyle/>
          <a:p>
            <a:pPr algn="ctr"/>
            <a:r>
              <a:rPr lang="es-MX" sz="1200" b="1" dirty="0"/>
              <a:t>NOMINA</a:t>
            </a:r>
          </a:p>
        </p:txBody>
      </p:sp>
      <p:sp>
        <p:nvSpPr>
          <p:cNvPr id="12313" name="Text Box 22"/>
          <p:cNvSpPr txBox="1">
            <a:spLocks noChangeArrowheads="1"/>
          </p:cNvSpPr>
          <p:nvPr/>
        </p:nvSpPr>
        <p:spPr bwMode="auto">
          <a:xfrm>
            <a:off x="4724400" y="5791200"/>
            <a:ext cx="1600200" cy="304800"/>
          </a:xfrm>
          <a:prstGeom prst="rect">
            <a:avLst/>
          </a:prstGeom>
          <a:solidFill>
            <a:srgbClr val="00B0F0"/>
          </a:solidFill>
          <a:ln w="38100">
            <a:noFill/>
            <a:miter lim="800000"/>
            <a:headEnd/>
            <a:tailEnd/>
          </a:ln>
        </p:spPr>
        <p:txBody>
          <a:bodyPr/>
          <a:lstStyle/>
          <a:p>
            <a:pPr algn="ctr"/>
            <a:r>
              <a:rPr lang="es-MX" sz="1200" b="1"/>
              <a:t>MANTENIMIENTO</a:t>
            </a:r>
          </a:p>
        </p:txBody>
      </p:sp>
      <p:sp>
        <p:nvSpPr>
          <p:cNvPr id="12314" name="Text Box 17"/>
          <p:cNvSpPr txBox="1">
            <a:spLocks noChangeArrowheads="1"/>
          </p:cNvSpPr>
          <p:nvPr/>
        </p:nvSpPr>
        <p:spPr bwMode="auto">
          <a:xfrm>
            <a:off x="381000" y="5867400"/>
            <a:ext cx="1600200" cy="609600"/>
          </a:xfrm>
          <a:prstGeom prst="rect">
            <a:avLst/>
          </a:prstGeom>
          <a:solidFill>
            <a:srgbClr val="00B050"/>
          </a:solidFill>
          <a:ln w="38100">
            <a:noFill/>
            <a:miter lim="800000"/>
            <a:headEnd/>
            <a:tailEnd/>
          </a:ln>
        </p:spPr>
        <p:txBody>
          <a:bodyPr/>
          <a:lstStyle/>
          <a:p>
            <a:pPr algn="ctr"/>
            <a:r>
              <a:rPr lang="es-MX" sz="1200" b="1" dirty="0"/>
              <a:t>DEPARTAMENTO MATERIALES PELIGROSOS</a:t>
            </a:r>
          </a:p>
        </p:txBody>
      </p:sp>
      <p:sp>
        <p:nvSpPr>
          <p:cNvPr id="12315" name="Text Box 12"/>
          <p:cNvSpPr txBox="1">
            <a:spLocks noChangeArrowheads="1"/>
          </p:cNvSpPr>
          <p:nvPr/>
        </p:nvSpPr>
        <p:spPr bwMode="auto">
          <a:xfrm>
            <a:off x="5614988" y="1371600"/>
            <a:ext cx="1600200" cy="304800"/>
          </a:xfrm>
          <a:prstGeom prst="rect">
            <a:avLst/>
          </a:prstGeom>
          <a:solidFill>
            <a:schemeClr val="bg1">
              <a:lumMod val="75000"/>
            </a:schemeClr>
          </a:solidFill>
          <a:ln w="38100">
            <a:noFill/>
            <a:miter lim="800000"/>
            <a:headEnd/>
            <a:tailEnd/>
          </a:ln>
        </p:spPr>
        <p:txBody>
          <a:bodyPr/>
          <a:lstStyle/>
          <a:p>
            <a:pPr algn="ctr"/>
            <a:r>
              <a:rPr lang="es-MX" sz="1200" b="1"/>
              <a:t>ASESORES</a:t>
            </a:r>
          </a:p>
        </p:txBody>
      </p:sp>
      <p:sp>
        <p:nvSpPr>
          <p:cNvPr id="12316" name="Text Box 6"/>
          <p:cNvSpPr txBox="1">
            <a:spLocks noChangeArrowheads="1"/>
          </p:cNvSpPr>
          <p:nvPr/>
        </p:nvSpPr>
        <p:spPr bwMode="auto">
          <a:xfrm>
            <a:off x="1757363" y="1752600"/>
            <a:ext cx="1600200" cy="304800"/>
          </a:xfrm>
          <a:prstGeom prst="rect">
            <a:avLst/>
          </a:prstGeom>
          <a:solidFill>
            <a:schemeClr val="bg1">
              <a:lumMod val="75000"/>
            </a:schemeClr>
          </a:solidFill>
          <a:ln w="38100">
            <a:noFill/>
            <a:miter lim="800000"/>
            <a:headEnd/>
            <a:tailEnd/>
          </a:ln>
        </p:spPr>
        <p:txBody>
          <a:bodyPr/>
          <a:lstStyle/>
          <a:p>
            <a:pPr algn="ctr"/>
            <a:r>
              <a:rPr lang="es-MX" sz="1200" b="1"/>
              <a:t>COMITÉS</a:t>
            </a:r>
          </a:p>
        </p:txBody>
      </p:sp>
      <p:sp>
        <p:nvSpPr>
          <p:cNvPr id="12317" name="Line 102"/>
          <p:cNvSpPr>
            <a:spLocks noChangeShapeType="1"/>
          </p:cNvSpPr>
          <p:nvPr/>
        </p:nvSpPr>
        <p:spPr bwMode="auto">
          <a:xfrm>
            <a:off x="6472238" y="4953000"/>
            <a:ext cx="114300" cy="0"/>
          </a:xfrm>
          <a:prstGeom prst="line">
            <a:avLst/>
          </a:prstGeom>
          <a:noFill/>
          <a:ln w="9525">
            <a:solidFill>
              <a:srgbClr val="000000"/>
            </a:solidFill>
            <a:round/>
            <a:headEnd/>
            <a:tailEnd/>
          </a:ln>
        </p:spPr>
        <p:txBody>
          <a:bodyPr/>
          <a:lstStyle/>
          <a:p>
            <a:endParaRPr lang="es-CO"/>
          </a:p>
        </p:txBody>
      </p:sp>
      <p:sp>
        <p:nvSpPr>
          <p:cNvPr id="12320" name="Line 106"/>
          <p:cNvSpPr>
            <a:spLocks noChangeShapeType="1"/>
          </p:cNvSpPr>
          <p:nvPr/>
        </p:nvSpPr>
        <p:spPr bwMode="auto">
          <a:xfrm>
            <a:off x="6472238" y="5638800"/>
            <a:ext cx="114300" cy="0"/>
          </a:xfrm>
          <a:prstGeom prst="line">
            <a:avLst/>
          </a:prstGeom>
          <a:noFill/>
          <a:ln w="9525">
            <a:solidFill>
              <a:srgbClr val="000000"/>
            </a:solidFill>
            <a:round/>
            <a:headEnd/>
            <a:tailEnd/>
          </a:ln>
        </p:spPr>
        <p:txBody>
          <a:bodyPr/>
          <a:lstStyle/>
          <a:p>
            <a:endParaRPr lang="es-CO"/>
          </a:p>
        </p:txBody>
      </p:sp>
      <p:sp>
        <p:nvSpPr>
          <p:cNvPr id="12321" name="Line 107"/>
          <p:cNvSpPr>
            <a:spLocks noChangeShapeType="1"/>
          </p:cNvSpPr>
          <p:nvPr/>
        </p:nvSpPr>
        <p:spPr bwMode="auto">
          <a:xfrm>
            <a:off x="1971675" y="3810000"/>
            <a:ext cx="114300" cy="0"/>
          </a:xfrm>
          <a:prstGeom prst="line">
            <a:avLst/>
          </a:prstGeom>
          <a:noFill/>
          <a:ln w="9525">
            <a:solidFill>
              <a:srgbClr val="000000"/>
            </a:solidFill>
            <a:round/>
            <a:headEnd/>
            <a:tailEnd/>
          </a:ln>
        </p:spPr>
        <p:txBody>
          <a:bodyPr/>
          <a:lstStyle/>
          <a:p>
            <a:endParaRPr lang="es-CO"/>
          </a:p>
        </p:txBody>
      </p:sp>
      <p:sp>
        <p:nvSpPr>
          <p:cNvPr id="12322" name="Line 109"/>
          <p:cNvSpPr>
            <a:spLocks noChangeShapeType="1"/>
          </p:cNvSpPr>
          <p:nvPr/>
        </p:nvSpPr>
        <p:spPr bwMode="auto">
          <a:xfrm>
            <a:off x="1971675" y="4546600"/>
            <a:ext cx="114300" cy="0"/>
          </a:xfrm>
          <a:prstGeom prst="line">
            <a:avLst/>
          </a:prstGeom>
          <a:noFill/>
          <a:ln w="9525">
            <a:solidFill>
              <a:srgbClr val="000000"/>
            </a:solidFill>
            <a:round/>
            <a:headEnd/>
            <a:tailEnd/>
          </a:ln>
        </p:spPr>
        <p:txBody>
          <a:bodyPr/>
          <a:lstStyle/>
          <a:p>
            <a:endParaRPr lang="es-CO"/>
          </a:p>
        </p:txBody>
      </p:sp>
      <p:sp>
        <p:nvSpPr>
          <p:cNvPr id="12323" name="Line 111"/>
          <p:cNvSpPr>
            <a:spLocks noChangeShapeType="1"/>
          </p:cNvSpPr>
          <p:nvPr/>
        </p:nvSpPr>
        <p:spPr bwMode="auto">
          <a:xfrm>
            <a:off x="1971675" y="5475288"/>
            <a:ext cx="114300" cy="0"/>
          </a:xfrm>
          <a:prstGeom prst="line">
            <a:avLst/>
          </a:prstGeom>
          <a:noFill/>
          <a:ln w="9525">
            <a:solidFill>
              <a:srgbClr val="000000"/>
            </a:solidFill>
            <a:round/>
            <a:headEnd/>
            <a:tailEnd/>
          </a:ln>
        </p:spPr>
        <p:txBody>
          <a:bodyPr/>
          <a:lstStyle/>
          <a:p>
            <a:endParaRPr lang="es-CO"/>
          </a:p>
        </p:txBody>
      </p:sp>
      <p:sp>
        <p:nvSpPr>
          <p:cNvPr id="12324" name="Line 113"/>
          <p:cNvSpPr>
            <a:spLocks noChangeShapeType="1"/>
          </p:cNvSpPr>
          <p:nvPr/>
        </p:nvSpPr>
        <p:spPr bwMode="auto">
          <a:xfrm>
            <a:off x="2019300" y="6172200"/>
            <a:ext cx="114300" cy="0"/>
          </a:xfrm>
          <a:prstGeom prst="line">
            <a:avLst/>
          </a:prstGeom>
          <a:noFill/>
          <a:ln w="9525">
            <a:solidFill>
              <a:srgbClr val="000000"/>
            </a:solidFill>
            <a:round/>
            <a:headEnd/>
            <a:tailEnd/>
          </a:ln>
        </p:spPr>
        <p:txBody>
          <a:bodyPr/>
          <a:lstStyle/>
          <a:p>
            <a:endParaRPr lang="es-CO"/>
          </a:p>
        </p:txBody>
      </p:sp>
      <p:sp>
        <p:nvSpPr>
          <p:cNvPr id="12325" name="60 Marcador de contenido"/>
          <p:cNvSpPr txBox="1">
            <a:spLocks/>
          </p:cNvSpPr>
          <p:nvPr/>
        </p:nvSpPr>
        <p:spPr bwMode="auto">
          <a:xfrm>
            <a:off x="685800" y="0"/>
            <a:ext cx="7848600" cy="352425"/>
          </a:xfrm>
          <a:prstGeom prst="rect">
            <a:avLst/>
          </a:prstGeom>
          <a:noFill/>
          <a:ln w="9525">
            <a:noFill/>
            <a:miter lim="800000"/>
            <a:headEnd/>
            <a:tailEnd/>
          </a:ln>
        </p:spPr>
        <p:txBody>
          <a:bodyPr/>
          <a:lstStyle/>
          <a:p>
            <a:pPr marL="419100" indent="-382588" algn="ctr">
              <a:spcBef>
                <a:spcPct val="20000"/>
              </a:spcBef>
              <a:buClr>
                <a:schemeClr val="accent1"/>
              </a:buClr>
              <a:buSzPct val="80000"/>
              <a:buFont typeface="Wingdings" pitchFamily="2" charset="2"/>
              <a:buNone/>
            </a:pPr>
            <a:r>
              <a:rPr lang="en-GB" sz="2400" b="1" i="1" u="sng" dirty="0">
                <a:solidFill>
                  <a:srgbClr val="FF0000"/>
                </a:solidFill>
                <a:latin typeface="+mj-lt"/>
              </a:rPr>
              <a:t>ESTRUCTURA ORGANIZACIONAL </a:t>
            </a:r>
          </a:p>
        </p:txBody>
      </p:sp>
      <p:cxnSp>
        <p:nvCxnSpPr>
          <p:cNvPr id="41" name="40 Conector angular"/>
          <p:cNvCxnSpPr/>
          <p:nvPr/>
        </p:nvCxnSpPr>
        <p:spPr>
          <a:xfrm rot="5400000">
            <a:off x="4115594" y="1759744"/>
            <a:ext cx="714375" cy="1587"/>
          </a:xfrm>
          <a:prstGeom prst="bentConnector3">
            <a:avLst>
              <a:gd name="adj1"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41 Conector angular"/>
          <p:cNvCxnSpPr/>
          <p:nvPr/>
        </p:nvCxnSpPr>
        <p:spPr>
          <a:xfrm rot="10800000">
            <a:off x="4471988" y="1524001"/>
            <a:ext cx="1114425" cy="0"/>
          </a:xfrm>
          <a:prstGeom prst="bentConnector3">
            <a:avLst>
              <a:gd name="adj1" fmla="val 50000"/>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2329" name="Text Box 25"/>
          <p:cNvSpPr txBox="1">
            <a:spLocks noChangeArrowheads="1"/>
          </p:cNvSpPr>
          <p:nvPr/>
        </p:nvSpPr>
        <p:spPr bwMode="auto">
          <a:xfrm>
            <a:off x="4876800" y="4343400"/>
            <a:ext cx="1428750" cy="433387"/>
          </a:xfrm>
          <a:prstGeom prst="rect">
            <a:avLst/>
          </a:prstGeom>
          <a:solidFill>
            <a:srgbClr val="00B0F0"/>
          </a:solidFill>
          <a:ln w="38100">
            <a:noFill/>
            <a:miter lim="800000"/>
            <a:headEnd/>
            <a:tailEnd/>
          </a:ln>
        </p:spPr>
        <p:txBody>
          <a:bodyPr/>
          <a:lstStyle/>
          <a:p>
            <a:pPr algn="ctr"/>
            <a:r>
              <a:rPr lang="es-MX" sz="1200" b="1" dirty="0">
                <a:latin typeface="Tahoma" pitchFamily="34" charset="0"/>
                <a:cs typeface="Times New Roman" pitchFamily="18" charset="0"/>
              </a:rPr>
              <a:t>SERVICIOS GENERALES </a:t>
            </a:r>
            <a:endParaRPr lang="es-MX" sz="1200" b="1" dirty="0"/>
          </a:p>
        </p:txBody>
      </p:sp>
      <p:sp>
        <p:nvSpPr>
          <p:cNvPr id="12332" name="Line 100"/>
          <p:cNvSpPr>
            <a:spLocks noChangeShapeType="1"/>
          </p:cNvSpPr>
          <p:nvPr/>
        </p:nvSpPr>
        <p:spPr bwMode="auto">
          <a:xfrm>
            <a:off x="6329363" y="5943600"/>
            <a:ext cx="114300" cy="0"/>
          </a:xfrm>
          <a:prstGeom prst="line">
            <a:avLst/>
          </a:prstGeom>
          <a:noFill/>
          <a:ln w="9525">
            <a:solidFill>
              <a:srgbClr val="000000"/>
            </a:solidFill>
            <a:round/>
            <a:headEnd/>
            <a:tailEnd/>
          </a:ln>
        </p:spPr>
        <p:txBody>
          <a:bodyPr/>
          <a:lstStyle/>
          <a:p>
            <a:endParaRPr lang="es-CO"/>
          </a:p>
        </p:txBody>
      </p:sp>
      <p:sp>
        <p:nvSpPr>
          <p:cNvPr id="12333" name="Text Box 25"/>
          <p:cNvSpPr txBox="1">
            <a:spLocks noChangeArrowheads="1"/>
          </p:cNvSpPr>
          <p:nvPr/>
        </p:nvSpPr>
        <p:spPr bwMode="auto">
          <a:xfrm>
            <a:off x="4686300" y="5029200"/>
            <a:ext cx="1600200" cy="449262"/>
          </a:xfrm>
          <a:prstGeom prst="rect">
            <a:avLst/>
          </a:prstGeom>
          <a:solidFill>
            <a:srgbClr val="00B0F0"/>
          </a:solidFill>
          <a:ln w="38100">
            <a:noFill/>
            <a:miter lim="800000"/>
            <a:headEnd/>
            <a:tailEnd/>
          </a:ln>
        </p:spPr>
        <p:txBody>
          <a:bodyPr/>
          <a:lstStyle/>
          <a:p>
            <a:pPr algn="ctr"/>
            <a:r>
              <a:rPr lang="es-MX" sz="1200" b="1" dirty="0"/>
              <a:t>COMPRAS Y ALMACEN</a:t>
            </a:r>
          </a:p>
        </p:txBody>
      </p:sp>
      <p:sp>
        <p:nvSpPr>
          <p:cNvPr id="12334" name="Line 100"/>
          <p:cNvSpPr>
            <a:spLocks noChangeShapeType="1"/>
          </p:cNvSpPr>
          <p:nvPr/>
        </p:nvSpPr>
        <p:spPr bwMode="auto">
          <a:xfrm>
            <a:off x="6324600" y="5257800"/>
            <a:ext cx="114300" cy="0"/>
          </a:xfrm>
          <a:prstGeom prst="line">
            <a:avLst/>
          </a:prstGeom>
          <a:noFill/>
          <a:ln w="9525">
            <a:solidFill>
              <a:srgbClr val="000000"/>
            </a:solidFill>
            <a:round/>
            <a:headEnd/>
            <a:tailEnd/>
          </a:ln>
        </p:spPr>
        <p:txBody>
          <a:bodyPr/>
          <a:lstStyle/>
          <a:p>
            <a:endParaRPr lang="es-CO"/>
          </a:p>
        </p:txBody>
      </p:sp>
      <p:cxnSp>
        <p:nvCxnSpPr>
          <p:cNvPr id="12335" name="139 Conector angular"/>
          <p:cNvCxnSpPr>
            <a:cxnSpLocks noChangeShapeType="1"/>
          </p:cNvCxnSpPr>
          <p:nvPr/>
        </p:nvCxnSpPr>
        <p:spPr bwMode="auto">
          <a:xfrm rot="5400000">
            <a:off x="6401197" y="3428603"/>
            <a:ext cx="1676400" cy="794"/>
          </a:xfrm>
          <a:prstGeom prst="bentConnector3">
            <a:avLst>
              <a:gd name="adj1" fmla="val 50000"/>
            </a:avLst>
          </a:prstGeom>
          <a:noFill/>
          <a:ln w="38100" algn="ctr">
            <a:solidFill>
              <a:srgbClr val="002060"/>
            </a:solidFill>
            <a:miter lim="800000"/>
            <a:headEnd/>
            <a:tailEnd/>
          </a:ln>
        </p:spPr>
      </p:cxnSp>
      <p:sp>
        <p:nvSpPr>
          <p:cNvPr id="12339" name="Text Box 31"/>
          <p:cNvSpPr txBox="1">
            <a:spLocks noChangeArrowheads="1"/>
          </p:cNvSpPr>
          <p:nvPr/>
        </p:nvSpPr>
        <p:spPr bwMode="auto">
          <a:xfrm>
            <a:off x="2286000" y="4935538"/>
            <a:ext cx="1600200" cy="468312"/>
          </a:xfrm>
          <a:prstGeom prst="rect">
            <a:avLst/>
          </a:prstGeom>
          <a:solidFill>
            <a:srgbClr val="00B050"/>
          </a:solidFill>
          <a:ln w="38100">
            <a:noFill/>
            <a:miter lim="800000"/>
            <a:headEnd/>
            <a:tailEnd/>
          </a:ln>
        </p:spPr>
        <p:txBody>
          <a:bodyPr/>
          <a:lstStyle/>
          <a:p>
            <a:pPr algn="ctr"/>
            <a:r>
              <a:rPr lang="es-MX" sz="1200" b="1" dirty="0"/>
              <a:t>DEPARTAMENTO MAQUINAS</a:t>
            </a:r>
          </a:p>
        </p:txBody>
      </p:sp>
      <p:cxnSp>
        <p:nvCxnSpPr>
          <p:cNvPr id="60" name="59 Conector recto"/>
          <p:cNvCxnSpPr/>
          <p:nvPr/>
        </p:nvCxnSpPr>
        <p:spPr>
          <a:xfrm flipV="1">
            <a:off x="4329113" y="2117725"/>
            <a:ext cx="285750" cy="0"/>
          </a:xfrm>
          <a:prstGeom prst="line">
            <a:avLst/>
          </a:prstGeom>
          <a:ln>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61" name="60 Conector angular"/>
          <p:cNvCxnSpPr/>
          <p:nvPr/>
        </p:nvCxnSpPr>
        <p:spPr>
          <a:xfrm rot="10800000">
            <a:off x="3321050" y="1600200"/>
            <a:ext cx="1114425" cy="0"/>
          </a:xfrm>
          <a:prstGeom prst="bentConnector3">
            <a:avLst>
              <a:gd name="adj1" fmla="val 50000"/>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62" name="61 Conector angular"/>
          <p:cNvCxnSpPr/>
          <p:nvPr/>
        </p:nvCxnSpPr>
        <p:spPr>
          <a:xfrm rot="16200000" flipH="1">
            <a:off x="4364831" y="991394"/>
            <a:ext cx="217488" cy="0"/>
          </a:xfrm>
          <a:prstGeom prst="bentConnector3">
            <a:avLst>
              <a:gd name="adj1"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348" name="Line 59"/>
          <p:cNvSpPr>
            <a:spLocks noChangeShapeType="1"/>
          </p:cNvSpPr>
          <p:nvPr/>
        </p:nvSpPr>
        <p:spPr bwMode="auto">
          <a:xfrm flipH="1">
            <a:off x="1952625" y="2108200"/>
            <a:ext cx="5329238" cy="0"/>
          </a:xfrm>
          <a:prstGeom prst="line">
            <a:avLst/>
          </a:prstGeom>
          <a:noFill/>
          <a:ln w="38100">
            <a:solidFill>
              <a:srgbClr val="002060"/>
            </a:solidFill>
            <a:round/>
            <a:headEnd/>
            <a:tailEnd/>
          </a:ln>
        </p:spPr>
        <p:txBody>
          <a:bodyPr/>
          <a:lstStyle/>
          <a:p>
            <a:endParaRPr lang="es-CO"/>
          </a:p>
        </p:txBody>
      </p:sp>
      <p:cxnSp>
        <p:nvCxnSpPr>
          <p:cNvPr id="64" name="63 Conector angular"/>
          <p:cNvCxnSpPr/>
          <p:nvPr/>
        </p:nvCxnSpPr>
        <p:spPr>
          <a:xfrm rot="16200000" flipH="1">
            <a:off x="7173913" y="2216150"/>
            <a:ext cx="215900" cy="0"/>
          </a:xfrm>
          <a:prstGeom prst="bentConnector3">
            <a:avLst>
              <a:gd name="adj1"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5" name="64 Conector angular"/>
          <p:cNvCxnSpPr/>
          <p:nvPr/>
        </p:nvCxnSpPr>
        <p:spPr>
          <a:xfrm rot="16200000" flipH="1">
            <a:off x="1844675" y="2216150"/>
            <a:ext cx="215900" cy="0"/>
          </a:xfrm>
          <a:prstGeom prst="bentConnector3">
            <a:avLst>
              <a:gd name="adj1"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351" name="Line 102"/>
          <p:cNvSpPr>
            <a:spLocks noChangeShapeType="1"/>
          </p:cNvSpPr>
          <p:nvPr/>
        </p:nvSpPr>
        <p:spPr bwMode="auto">
          <a:xfrm>
            <a:off x="7277100" y="3835400"/>
            <a:ext cx="114300" cy="0"/>
          </a:xfrm>
          <a:prstGeom prst="line">
            <a:avLst/>
          </a:prstGeom>
          <a:noFill/>
          <a:ln w="9525">
            <a:solidFill>
              <a:srgbClr val="000000"/>
            </a:solidFill>
            <a:round/>
            <a:headEnd/>
            <a:tailEnd/>
          </a:ln>
        </p:spPr>
        <p:txBody>
          <a:bodyPr/>
          <a:lstStyle/>
          <a:p>
            <a:endParaRPr lang="es-CO"/>
          </a:p>
        </p:txBody>
      </p:sp>
      <p:sp>
        <p:nvSpPr>
          <p:cNvPr id="12352" name="Line 102"/>
          <p:cNvSpPr>
            <a:spLocks noChangeShapeType="1"/>
          </p:cNvSpPr>
          <p:nvPr/>
        </p:nvSpPr>
        <p:spPr bwMode="auto">
          <a:xfrm>
            <a:off x="7277100" y="4267200"/>
            <a:ext cx="114300" cy="0"/>
          </a:xfrm>
          <a:prstGeom prst="line">
            <a:avLst/>
          </a:prstGeom>
          <a:noFill/>
          <a:ln w="9525">
            <a:solidFill>
              <a:srgbClr val="000000"/>
            </a:solidFill>
            <a:round/>
            <a:headEnd/>
            <a:tailEnd/>
          </a:ln>
        </p:spPr>
        <p:txBody>
          <a:bodyPr/>
          <a:lstStyle/>
          <a:p>
            <a:endParaRPr lang="es-CO"/>
          </a:p>
        </p:txBody>
      </p:sp>
      <p:sp>
        <p:nvSpPr>
          <p:cNvPr id="12353" name="Line 102"/>
          <p:cNvSpPr>
            <a:spLocks noChangeShapeType="1"/>
          </p:cNvSpPr>
          <p:nvPr/>
        </p:nvSpPr>
        <p:spPr bwMode="auto">
          <a:xfrm>
            <a:off x="7277100" y="3403600"/>
            <a:ext cx="114300" cy="0"/>
          </a:xfrm>
          <a:prstGeom prst="line">
            <a:avLst/>
          </a:prstGeom>
          <a:noFill/>
          <a:ln w="9525">
            <a:solidFill>
              <a:srgbClr val="000000"/>
            </a:solidFill>
            <a:round/>
            <a:headEnd/>
            <a:tailEnd/>
          </a:ln>
        </p:spPr>
        <p:txBody>
          <a:bodyPr/>
          <a:lstStyle/>
          <a:p>
            <a:endParaRPr lang="es-CO"/>
          </a:p>
        </p:txBody>
      </p:sp>
      <p:sp>
        <p:nvSpPr>
          <p:cNvPr id="12354" name="Line 102"/>
          <p:cNvSpPr>
            <a:spLocks noChangeShapeType="1"/>
          </p:cNvSpPr>
          <p:nvPr/>
        </p:nvSpPr>
        <p:spPr bwMode="auto">
          <a:xfrm>
            <a:off x="7277100" y="2971800"/>
            <a:ext cx="114300" cy="0"/>
          </a:xfrm>
          <a:prstGeom prst="line">
            <a:avLst/>
          </a:prstGeom>
          <a:noFill/>
          <a:ln w="9525">
            <a:solidFill>
              <a:srgbClr val="000000"/>
            </a:solidFill>
            <a:round/>
            <a:headEnd/>
            <a:tailEnd/>
          </a:ln>
        </p:spPr>
        <p:txBody>
          <a:bodyPr/>
          <a:lstStyle/>
          <a:p>
            <a:endParaRPr lang="es-CO"/>
          </a:p>
        </p:txBody>
      </p:sp>
      <p:sp>
        <p:nvSpPr>
          <p:cNvPr id="67" name="Line 109"/>
          <p:cNvSpPr>
            <a:spLocks noChangeShapeType="1"/>
          </p:cNvSpPr>
          <p:nvPr/>
        </p:nvSpPr>
        <p:spPr bwMode="auto">
          <a:xfrm>
            <a:off x="2124075" y="4343400"/>
            <a:ext cx="114300" cy="0"/>
          </a:xfrm>
          <a:prstGeom prst="line">
            <a:avLst/>
          </a:prstGeom>
          <a:noFill/>
          <a:ln w="9525">
            <a:solidFill>
              <a:srgbClr val="000000"/>
            </a:solidFill>
            <a:round/>
            <a:headEnd/>
            <a:tailEnd/>
          </a:ln>
        </p:spPr>
        <p:txBody>
          <a:bodyPr/>
          <a:lstStyle/>
          <a:p>
            <a:endParaRPr lang="es-CO"/>
          </a:p>
        </p:txBody>
      </p:sp>
      <p:sp>
        <p:nvSpPr>
          <p:cNvPr id="68" name="Line 109"/>
          <p:cNvSpPr>
            <a:spLocks noChangeShapeType="1"/>
          </p:cNvSpPr>
          <p:nvPr/>
        </p:nvSpPr>
        <p:spPr bwMode="auto">
          <a:xfrm>
            <a:off x="2133600" y="3429000"/>
            <a:ext cx="114300" cy="0"/>
          </a:xfrm>
          <a:prstGeom prst="line">
            <a:avLst/>
          </a:prstGeom>
          <a:noFill/>
          <a:ln w="9525">
            <a:solidFill>
              <a:srgbClr val="000000"/>
            </a:solidFill>
            <a:round/>
            <a:headEnd/>
            <a:tailEnd/>
          </a:ln>
        </p:spPr>
        <p:txBody>
          <a:bodyPr/>
          <a:lstStyle/>
          <a:p>
            <a:endParaRPr lang="es-CO"/>
          </a:p>
        </p:txBody>
      </p:sp>
      <p:sp>
        <p:nvSpPr>
          <p:cNvPr id="69" name="Line 109"/>
          <p:cNvSpPr>
            <a:spLocks noChangeShapeType="1"/>
          </p:cNvSpPr>
          <p:nvPr/>
        </p:nvSpPr>
        <p:spPr bwMode="auto">
          <a:xfrm>
            <a:off x="2133600" y="5105400"/>
            <a:ext cx="114300" cy="0"/>
          </a:xfrm>
          <a:prstGeom prst="line">
            <a:avLst/>
          </a:prstGeom>
          <a:noFill/>
          <a:ln w="9525">
            <a:solidFill>
              <a:srgbClr val="000000"/>
            </a:solidFill>
            <a:round/>
            <a:headEnd/>
            <a:tailEnd/>
          </a:ln>
        </p:spPr>
        <p:txBody>
          <a:bodyPr/>
          <a:lstStyle/>
          <a:p>
            <a:endParaRPr lang="es-CO"/>
          </a:p>
        </p:txBody>
      </p:sp>
      <p:sp>
        <p:nvSpPr>
          <p:cNvPr id="70" name="Line 109"/>
          <p:cNvSpPr>
            <a:spLocks noChangeShapeType="1"/>
          </p:cNvSpPr>
          <p:nvPr/>
        </p:nvSpPr>
        <p:spPr bwMode="auto">
          <a:xfrm>
            <a:off x="2133600" y="6019800"/>
            <a:ext cx="114300" cy="0"/>
          </a:xfrm>
          <a:prstGeom prst="line">
            <a:avLst/>
          </a:prstGeom>
          <a:noFill/>
          <a:ln w="9525">
            <a:solidFill>
              <a:srgbClr val="000000"/>
            </a:solidFill>
            <a:round/>
            <a:headEnd/>
            <a:tailEnd/>
          </a:ln>
        </p:spPr>
        <p:txBody>
          <a:bodyPr/>
          <a:lstStyle/>
          <a:p>
            <a:endParaRPr lang="es-CO"/>
          </a:p>
        </p:txBody>
      </p:sp>
      <p:sp>
        <p:nvSpPr>
          <p:cNvPr id="71" name="Line 102"/>
          <p:cNvSpPr>
            <a:spLocks noChangeShapeType="1"/>
          </p:cNvSpPr>
          <p:nvPr/>
        </p:nvSpPr>
        <p:spPr bwMode="auto">
          <a:xfrm>
            <a:off x="6324600" y="3352800"/>
            <a:ext cx="114300" cy="0"/>
          </a:xfrm>
          <a:prstGeom prst="line">
            <a:avLst/>
          </a:prstGeom>
          <a:noFill/>
          <a:ln w="9525">
            <a:solidFill>
              <a:srgbClr val="000000"/>
            </a:solidFill>
            <a:round/>
            <a:headEnd/>
            <a:tailEnd/>
          </a:ln>
        </p:spPr>
        <p:txBody>
          <a:bodyPr/>
          <a:lstStyle/>
          <a:p>
            <a:endParaRPr lang="es-CO"/>
          </a:p>
        </p:txBody>
      </p:sp>
      <p:sp>
        <p:nvSpPr>
          <p:cNvPr id="72" name="Line 102"/>
          <p:cNvSpPr>
            <a:spLocks noChangeShapeType="1"/>
          </p:cNvSpPr>
          <p:nvPr/>
        </p:nvSpPr>
        <p:spPr bwMode="auto">
          <a:xfrm>
            <a:off x="6324600" y="3886200"/>
            <a:ext cx="114300" cy="0"/>
          </a:xfrm>
          <a:prstGeom prst="line">
            <a:avLst/>
          </a:prstGeom>
          <a:noFill/>
          <a:ln w="9525">
            <a:solidFill>
              <a:srgbClr val="000000"/>
            </a:solidFill>
            <a:round/>
            <a:headEnd/>
            <a:tailEnd/>
          </a:ln>
        </p:spPr>
        <p:txBody>
          <a:bodyPr/>
          <a:lstStyle/>
          <a:p>
            <a:endParaRPr lang="es-CO"/>
          </a:p>
        </p:txBody>
      </p:sp>
      <p:sp>
        <p:nvSpPr>
          <p:cNvPr id="74" name="Line 102"/>
          <p:cNvSpPr>
            <a:spLocks noChangeShapeType="1"/>
          </p:cNvSpPr>
          <p:nvPr/>
        </p:nvSpPr>
        <p:spPr bwMode="auto">
          <a:xfrm>
            <a:off x="6324600" y="4572000"/>
            <a:ext cx="114300" cy="0"/>
          </a:xfrm>
          <a:prstGeom prst="line">
            <a:avLst/>
          </a:prstGeom>
          <a:noFill/>
          <a:ln w="9525">
            <a:solidFill>
              <a:srgbClr val="000000"/>
            </a:solidFill>
            <a:round/>
            <a:headEnd/>
            <a:tailEnd/>
          </a:ln>
        </p:spPr>
        <p:txBody>
          <a:bodyPr/>
          <a:lstStyle/>
          <a:p>
            <a:endParaRPr lang="es-CO"/>
          </a:p>
        </p:txBody>
      </p:sp>
      <p:cxnSp>
        <p:nvCxnSpPr>
          <p:cNvPr id="66" name="65 Conector angular"/>
          <p:cNvCxnSpPr/>
          <p:nvPr/>
        </p:nvCxnSpPr>
        <p:spPr>
          <a:xfrm rot="10800000">
            <a:off x="4495800" y="1912938"/>
            <a:ext cx="1114425" cy="0"/>
          </a:xfrm>
          <a:prstGeom prst="bentConnector3">
            <a:avLst>
              <a:gd name="adj1" fmla="val 50000"/>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75" name="Text Box 12"/>
          <p:cNvSpPr txBox="1">
            <a:spLocks noChangeArrowheads="1"/>
          </p:cNvSpPr>
          <p:nvPr/>
        </p:nvSpPr>
        <p:spPr bwMode="auto">
          <a:xfrm>
            <a:off x="5638800" y="1752600"/>
            <a:ext cx="1600200" cy="304800"/>
          </a:xfrm>
          <a:prstGeom prst="rect">
            <a:avLst/>
          </a:prstGeom>
          <a:solidFill>
            <a:schemeClr val="bg1">
              <a:lumMod val="75000"/>
            </a:schemeClr>
          </a:solidFill>
          <a:ln w="38100">
            <a:noFill/>
            <a:miter lim="800000"/>
            <a:headEnd/>
            <a:tailEnd/>
          </a:ln>
        </p:spPr>
        <p:txBody>
          <a:bodyPr/>
          <a:lstStyle/>
          <a:p>
            <a:pPr algn="ctr"/>
            <a:r>
              <a:rPr lang="es-MX" sz="1200" b="1" dirty="0"/>
              <a:t>REVISOR FISCAL</a:t>
            </a:r>
          </a:p>
        </p:txBody>
      </p:sp>
      <p:cxnSp>
        <p:nvCxnSpPr>
          <p:cNvPr id="76" name="75 Conector angular"/>
          <p:cNvCxnSpPr/>
          <p:nvPr/>
        </p:nvCxnSpPr>
        <p:spPr>
          <a:xfrm rot="10800000">
            <a:off x="3352800" y="1905000"/>
            <a:ext cx="1114425" cy="0"/>
          </a:xfrm>
          <a:prstGeom prst="bentConnector3">
            <a:avLst>
              <a:gd name="adj1" fmla="val 50000"/>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77" name="Text Box 6"/>
          <p:cNvSpPr txBox="1">
            <a:spLocks noChangeArrowheads="1"/>
          </p:cNvSpPr>
          <p:nvPr/>
        </p:nvSpPr>
        <p:spPr bwMode="auto">
          <a:xfrm>
            <a:off x="1752600" y="1371600"/>
            <a:ext cx="1600200" cy="304800"/>
          </a:xfrm>
          <a:prstGeom prst="rect">
            <a:avLst/>
          </a:prstGeom>
          <a:solidFill>
            <a:schemeClr val="bg1">
              <a:lumMod val="75000"/>
            </a:schemeClr>
          </a:solidFill>
          <a:ln w="38100">
            <a:noFill/>
            <a:miter lim="800000"/>
            <a:headEnd/>
            <a:tailEnd/>
          </a:ln>
        </p:spPr>
        <p:txBody>
          <a:bodyPr/>
          <a:lstStyle/>
          <a:p>
            <a:pPr algn="ctr"/>
            <a:r>
              <a:rPr lang="es-MX" sz="1200" b="1" dirty="0"/>
              <a:t>SECRETARIA</a:t>
            </a:r>
          </a:p>
        </p:txBody>
      </p:sp>
      <p:sp>
        <p:nvSpPr>
          <p:cNvPr id="78" name="Text Box 40"/>
          <p:cNvSpPr txBox="1">
            <a:spLocks noChangeArrowheads="1"/>
          </p:cNvSpPr>
          <p:nvPr/>
        </p:nvSpPr>
        <p:spPr bwMode="auto">
          <a:xfrm>
            <a:off x="611188" y="2838450"/>
            <a:ext cx="2646362" cy="285750"/>
          </a:xfrm>
          <a:prstGeom prst="rect">
            <a:avLst/>
          </a:prstGeom>
          <a:solidFill>
            <a:schemeClr val="bg1">
              <a:lumMod val="75000"/>
            </a:schemeClr>
          </a:solidFill>
          <a:ln w="38100">
            <a:solidFill>
              <a:srgbClr val="00B050"/>
            </a:solidFill>
            <a:miter lim="800000"/>
            <a:headEnd/>
            <a:tailEnd/>
          </a:ln>
          <a:effectLst>
            <a:prstShdw prst="shdw13" dist="53882" dir="13500000">
              <a:srgbClr val="808080">
                <a:alpha val="50000"/>
              </a:srgbClr>
            </a:prstShdw>
          </a:effectLst>
        </p:spPr>
        <p:txBody>
          <a:bodyPr/>
          <a:lstStyle/>
          <a:p>
            <a:pPr algn="ctr"/>
            <a:r>
              <a:rPr lang="es-ES" sz="1200" b="1" dirty="0"/>
              <a:t>COMANDANTE OPERATIVO</a:t>
            </a:r>
            <a:endParaRPr lang="es-ES" sz="1300" b="1" dirty="0"/>
          </a:p>
          <a:p>
            <a:pPr eaLnBrk="0" hangingPunct="0"/>
            <a:endParaRPr lang="es-ES" dirty="0">
              <a:latin typeface="Tahoma" pitchFamily="34" charset="0"/>
            </a:endParaRPr>
          </a:p>
        </p:txBody>
      </p:sp>
    </p:spTree>
  </p:cSld>
  <p:clrMapOvr>
    <a:masterClrMapping/>
  </p:clrMapOvr>
  <p:transition>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971550" y="1844675"/>
            <a:ext cx="7416800" cy="2447925"/>
          </a:xfrm>
          <a:prstGeom prst="rect">
            <a:avLst/>
          </a:prstGeom>
          <a:solidFill>
            <a:schemeClr val="bg1"/>
          </a:solidFill>
          <a:ln w="9525">
            <a:solidFill>
              <a:schemeClr val="tx1"/>
            </a:solidFill>
            <a:miter lim="800000"/>
            <a:headEnd/>
            <a:tailEnd/>
          </a:ln>
          <a:effectLst/>
        </p:spPr>
        <p:txBody>
          <a:bodyPr wrap="none" anchor="ctr"/>
          <a:lstStyle/>
          <a:p>
            <a:endParaRPr lang="es-CO"/>
          </a:p>
        </p:txBody>
      </p:sp>
      <p:sp>
        <p:nvSpPr>
          <p:cNvPr id="50179" name="AutoShape 3"/>
          <p:cNvSpPr>
            <a:spLocks noChangeArrowheads="1"/>
          </p:cNvSpPr>
          <p:nvPr/>
        </p:nvSpPr>
        <p:spPr bwMode="auto">
          <a:xfrm>
            <a:off x="1042988" y="333375"/>
            <a:ext cx="7200900" cy="1366838"/>
          </a:xfrm>
          <a:prstGeom prst="downArrowCallout">
            <a:avLst>
              <a:gd name="adj1" fmla="val 80488"/>
              <a:gd name="adj2" fmla="val 131707"/>
              <a:gd name="adj3" fmla="val 16620"/>
              <a:gd name="adj4" fmla="val 66667"/>
            </a:avLst>
          </a:prstGeom>
          <a:gradFill rotWithShape="1">
            <a:gsLst>
              <a:gs pos="0">
                <a:schemeClr val="hlink"/>
              </a:gs>
              <a:gs pos="100000">
                <a:srgbClr val="FFFFCC"/>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chemeClr val="hlink"/>
            </a:extrusionClr>
          </a:sp3d>
        </p:spPr>
        <p:txBody>
          <a:bodyPr wrap="none" anchor="ctr">
            <a:flatTx/>
          </a:bodyPr>
          <a:lstStyle/>
          <a:p>
            <a:endParaRPr lang="es-CO"/>
          </a:p>
        </p:txBody>
      </p:sp>
      <p:sp>
        <p:nvSpPr>
          <p:cNvPr id="50180" name="Rectangle 4"/>
          <p:cNvSpPr>
            <a:spLocks noChangeArrowheads="1"/>
          </p:cNvSpPr>
          <p:nvPr/>
        </p:nvSpPr>
        <p:spPr bwMode="auto">
          <a:xfrm>
            <a:off x="250825" y="1066800"/>
            <a:ext cx="576263" cy="4897437"/>
          </a:xfrm>
          <a:prstGeom prst="rect">
            <a:avLst/>
          </a:prstGeom>
          <a:gradFill rotWithShape="1">
            <a:gsLst>
              <a:gs pos="0">
                <a:srgbClr val="FF3300"/>
              </a:gs>
              <a:gs pos="100000">
                <a:srgbClr val="FFFFCC"/>
              </a:gs>
            </a:gsLst>
            <a:lin ang="5400000" scaled="1"/>
          </a:gradFill>
          <a:ln w="9525">
            <a:miter lim="800000"/>
            <a:headEnd/>
            <a:tailEnd/>
          </a:ln>
          <a:effectLst/>
          <a:scene3d>
            <a:camera prst="legacyObliqueBottomLeft"/>
            <a:lightRig rig="legacyFlat3" dir="t"/>
          </a:scene3d>
          <a:sp3d extrusionH="430200" prstMaterial="legacyMatte">
            <a:bevelT w="13500" h="13500" prst="angle"/>
            <a:bevelB w="13500" h="13500" prst="angle"/>
            <a:extrusionClr>
              <a:srgbClr val="FFFFCC"/>
            </a:extrusionClr>
          </a:sp3d>
        </p:spPr>
        <p:txBody>
          <a:bodyPr wrap="none" lIns="0" anchor="ctr">
            <a:flatTx/>
          </a:bodyPr>
          <a:lstStyle/>
          <a:p>
            <a:pPr algn="ctr"/>
            <a:endParaRPr lang="es-CO" sz="3200" b="1" u="none">
              <a:latin typeface="Times New Roman" pitchFamily="18" charset="0"/>
            </a:endParaRPr>
          </a:p>
        </p:txBody>
      </p:sp>
      <p:sp>
        <p:nvSpPr>
          <p:cNvPr id="50181" name="AutoShape 5"/>
          <p:cNvSpPr>
            <a:spLocks noChangeArrowheads="1"/>
          </p:cNvSpPr>
          <p:nvPr/>
        </p:nvSpPr>
        <p:spPr bwMode="auto">
          <a:xfrm rot="10800000">
            <a:off x="900113" y="4437063"/>
            <a:ext cx="7343775" cy="2349500"/>
          </a:xfrm>
          <a:prstGeom prst="downArrowCallout">
            <a:avLst>
              <a:gd name="adj1" fmla="val 45699"/>
              <a:gd name="adj2" fmla="val 78142"/>
              <a:gd name="adj3" fmla="val 16722"/>
              <a:gd name="adj4" fmla="val 66667"/>
            </a:avLst>
          </a:prstGeom>
          <a:gradFill rotWithShape="1">
            <a:gsLst>
              <a:gs pos="0">
                <a:schemeClr val="hlink"/>
              </a:gs>
              <a:gs pos="100000">
                <a:srgbClr val="FFFFCC"/>
              </a:gs>
            </a:gsLst>
            <a:lin ang="5400000" scaled="1"/>
          </a:gradFill>
          <a:ln w="9525">
            <a:miter lim="800000"/>
            <a:headEnd/>
            <a:tailEnd/>
          </a:ln>
          <a:effectLst/>
          <a:scene3d>
            <a:camera prst="legacyPerspectiveTop"/>
            <a:lightRig rig="legacyFlat3" dir="b"/>
          </a:scene3d>
          <a:sp3d extrusionH="887400" prstMaterial="legacyMatte">
            <a:bevelT w="13500" h="13500" prst="angle"/>
            <a:bevelB w="13500" h="13500" prst="angle"/>
            <a:extrusionClr>
              <a:schemeClr val="hlink"/>
            </a:extrusionClr>
          </a:sp3d>
        </p:spPr>
        <p:txBody>
          <a:bodyPr wrap="none" anchor="ctr">
            <a:flatTx/>
          </a:bodyPr>
          <a:lstStyle/>
          <a:p>
            <a:endParaRPr lang="es-CO"/>
          </a:p>
        </p:txBody>
      </p:sp>
      <p:sp>
        <p:nvSpPr>
          <p:cNvPr id="50184" name="Rectangle 8"/>
          <p:cNvSpPr>
            <a:spLocks noChangeArrowheads="1"/>
          </p:cNvSpPr>
          <p:nvPr/>
        </p:nvSpPr>
        <p:spPr bwMode="auto">
          <a:xfrm>
            <a:off x="8605838" y="1195388"/>
            <a:ext cx="503237" cy="4897437"/>
          </a:xfrm>
          <a:prstGeom prst="rect">
            <a:avLst/>
          </a:prstGeom>
          <a:gradFill rotWithShape="1">
            <a:gsLst>
              <a:gs pos="0">
                <a:srgbClr val="FF3300"/>
              </a:gs>
              <a:gs pos="100000">
                <a:srgbClr val="FFFFCC"/>
              </a:gs>
            </a:gsLst>
            <a:lin ang="5400000" scaled="1"/>
          </a:gradFill>
          <a:ln w="9525">
            <a:miter lim="800000"/>
            <a:headEnd/>
            <a:tailEnd/>
          </a:ln>
          <a:effectLst/>
          <a:scene3d>
            <a:camera prst="legacyObliqueBottomLeft"/>
            <a:lightRig rig="legacyFlat3" dir="t"/>
          </a:scene3d>
          <a:sp3d extrusionH="430200" prstMaterial="legacyMatte">
            <a:bevelT w="13500" h="13500" prst="angle"/>
            <a:bevelB w="13500" h="13500" prst="angle"/>
            <a:extrusionClr>
              <a:srgbClr val="FFFFCC"/>
            </a:extrusionClr>
          </a:sp3d>
        </p:spPr>
        <p:txBody>
          <a:bodyPr wrap="none" lIns="0" anchor="ctr">
            <a:flatTx/>
          </a:bodyPr>
          <a:lstStyle/>
          <a:p>
            <a:pPr algn="ctr"/>
            <a:endParaRPr lang="es-CO" sz="3200" b="1" u="none">
              <a:latin typeface="Times New Roman" pitchFamily="18" charset="0"/>
            </a:endParaRPr>
          </a:p>
        </p:txBody>
      </p:sp>
      <p:sp>
        <p:nvSpPr>
          <p:cNvPr id="50186" name="Rectangle 10"/>
          <p:cNvSpPr>
            <a:spLocks noChangeArrowheads="1"/>
          </p:cNvSpPr>
          <p:nvPr/>
        </p:nvSpPr>
        <p:spPr bwMode="auto">
          <a:xfrm>
            <a:off x="5508625" y="404813"/>
            <a:ext cx="2016125" cy="576262"/>
          </a:xfrm>
          <a:prstGeom prst="rect">
            <a:avLst/>
          </a:prstGeom>
          <a:solidFill>
            <a:schemeClr val="bg1"/>
          </a:solidFill>
          <a:ln w="9525">
            <a:solidFill>
              <a:schemeClr val="tx1"/>
            </a:solidFill>
            <a:miter lim="800000"/>
            <a:headEnd/>
            <a:tailEnd/>
          </a:ln>
          <a:effectLst/>
        </p:spPr>
        <p:txBody>
          <a:bodyPr wrap="none" anchor="ctr"/>
          <a:lstStyle/>
          <a:p>
            <a:pPr algn="ctr"/>
            <a:r>
              <a:rPr lang="es-CO" sz="1200" b="1" u="none" dirty="0"/>
              <a:t>MEJORAMIENTO</a:t>
            </a:r>
          </a:p>
          <a:p>
            <a:pPr algn="ctr"/>
            <a:r>
              <a:rPr lang="es-CO" sz="1200" b="1" u="none" dirty="0"/>
              <a:t>CONTINÚO</a:t>
            </a:r>
            <a:endParaRPr lang="es-ES" sz="1200" b="1" u="none" dirty="0"/>
          </a:p>
        </p:txBody>
      </p:sp>
      <p:sp>
        <p:nvSpPr>
          <p:cNvPr id="50187" name="Rectangle 11"/>
          <p:cNvSpPr>
            <a:spLocks noChangeArrowheads="1"/>
          </p:cNvSpPr>
          <p:nvPr/>
        </p:nvSpPr>
        <p:spPr bwMode="auto">
          <a:xfrm>
            <a:off x="1765300" y="5373688"/>
            <a:ext cx="1943100" cy="503237"/>
          </a:xfrm>
          <a:prstGeom prst="rect">
            <a:avLst/>
          </a:prstGeom>
          <a:solidFill>
            <a:schemeClr val="bg1"/>
          </a:solidFill>
          <a:ln w="9525">
            <a:solidFill>
              <a:schemeClr val="tx1"/>
            </a:solidFill>
            <a:miter lim="800000"/>
            <a:headEnd/>
            <a:tailEnd/>
          </a:ln>
          <a:effectLst/>
        </p:spPr>
        <p:txBody>
          <a:bodyPr wrap="none" anchor="ctr"/>
          <a:lstStyle/>
          <a:p>
            <a:pPr algn="ctr"/>
            <a:r>
              <a:rPr lang="es-ES" sz="1200" b="1" u="none" dirty="0"/>
              <a:t>GESTIÓN</a:t>
            </a:r>
          </a:p>
          <a:p>
            <a:pPr algn="ctr"/>
            <a:r>
              <a:rPr lang="es-CO" sz="1200" b="1" u="none" dirty="0"/>
              <a:t>TALENTO HUMANO</a:t>
            </a:r>
            <a:endParaRPr lang="es-ES" sz="1200" b="1" u="none" dirty="0"/>
          </a:p>
        </p:txBody>
      </p:sp>
      <p:sp>
        <p:nvSpPr>
          <p:cNvPr id="50188" name="Text Box 12"/>
          <p:cNvSpPr txBox="1">
            <a:spLocks noChangeArrowheads="1"/>
          </p:cNvSpPr>
          <p:nvPr/>
        </p:nvSpPr>
        <p:spPr bwMode="auto">
          <a:xfrm>
            <a:off x="971550" y="38100"/>
            <a:ext cx="2016125" cy="366713"/>
          </a:xfrm>
          <a:prstGeom prst="rect">
            <a:avLst/>
          </a:prstGeom>
          <a:noFill/>
          <a:ln w="9525">
            <a:noFill/>
            <a:miter lim="800000"/>
            <a:headEnd/>
            <a:tailEnd/>
          </a:ln>
          <a:effectLst/>
        </p:spPr>
        <p:txBody>
          <a:bodyPr>
            <a:spAutoFit/>
          </a:bodyPr>
          <a:lstStyle/>
          <a:p>
            <a:pPr>
              <a:spcBef>
                <a:spcPct val="50000"/>
              </a:spcBef>
            </a:pPr>
            <a:r>
              <a:rPr lang="es-ES" b="1" u="none"/>
              <a:t>ESTRATÉGICOS</a:t>
            </a:r>
          </a:p>
        </p:txBody>
      </p:sp>
      <p:sp>
        <p:nvSpPr>
          <p:cNvPr id="50189" name="Text Box 13"/>
          <p:cNvSpPr txBox="1">
            <a:spLocks noChangeArrowheads="1"/>
          </p:cNvSpPr>
          <p:nvPr/>
        </p:nvSpPr>
        <p:spPr bwMode="auto">
          <a:xfrm>
            <a:off x="1158875" y="4724400"/>
            <a:ext cx="1036638" cy="366713"/>
          </a:xfrm>
          <a:prstGeom prst="rect">
            <a:avLst/>
          </a:prstGeom>
          <a:noFill/>
          <a:ln w="9525">
            <a:noFill/>
            <a:miter lim="800000"/>
            <a:headEnd/>
            <a:tailEnd/>
          </a:ln>
          <a:effectLst/>
        </p:spPr>
        <p:txBody>
          <a:bodyPr>
            <a:spAutoFit/>
          </a:bodyPr>
          <a:lstStyle/>
          <a:p>
            <a:pPr algn="ctr">
              <a:spcBef>
                <a:spcPct val="50000"/>
              </a:spcBef>
            </a:pPr>
            <a:r>
              <a:rPr lang="es-ES" b="1" u="none"/>
              <a:t>APOYO</a:t>
            </a:r>
          </a:p>
        </p:txBody>
      </p:sp>
      <p:sp>
        <p:nvSpPr>
          <p:cNvPr id="50190" name="Text Box 14"/>
          <p:cNvSpPr txBox="1">
            <a:spLocks noChangeArrowheads="1"/>
          </p:cNvSpPr>
          <p:nvPr/>
        </p:nvSpPr>
        <p:spPr bwMode="auto">
          <a:xfrm>
            <a:off x="900113" y="1549400"/>
            <a:ext cx="1728787" cy="366713"/>
          </a:xfrm>
          <a:prstGeom prst="rect">
            <a:avLst/>
          </a:prstGeom>
          <a:noFill/>
          <a:ln w="9525">
            <a:noFill/>
            <a:miter lim="800000"/>
            <a:headEnd/>
            <a:tailEnd/>
          </a:ln>
          <a:effectLst/>
        </p:spPr>
        <p:txBody>
          <a:bodyPr>
            <a:spAutoFit/>
          </a:bodyPr>
          <a:lstStyle/>
          <a:p>
            <a:pPr>
              <a:spcBef>
                <a:spcPct val="50000"/>
              </a:spcBef>
            </a:pPr>
            <a:r>
              <a:rPr lang="es-ES" b="1" u="none"/>
              <a:t>MISIONALES </a:t>
            </a:r>
          </a:p>
        </p:txBody>
      </p:sp>
      <p:sp>
        <p:nvSpPr>
          <p:cNvPr id="50191" name="Rectangle 15"/>
          <p:cNvSpPr>
            <a:spLocks noChangeArrowheads="1"/>
          </p:cNvSpPr>
          <p:nvPr/>
        </p:nvSpPr>
        <p:spPr bwMode="auto">
          <a:xfrm>
            <a:off x="1692275" y="404813"/>
            <a:ext cx="1965325" cy="576262"/>
          </a:xfrm>
          <a:prstGeom prst="rect">
            <a:avLst/>
          </a:prstGeom>
          <a:solidFill>
            <a:schemeClr val="bg1"/>
          </a:solidFill>
          <a:ln w="9525">
            <a:solidFill>
              <a:schemeClr val="tx1"/>
            </a:solidFill>
            <a:miter lim="800000"/>
            <a:headEnd/>
            <a:tailEnd/>
          </a:ln>
          <a:effectLst/>
        </p:spPr>
        <p:txBody>
          <a:bodyPr wrap="none" anchor="ctr"/>
          <a:lstStyle/>
          <a:p>
            <a:pPr algn="ctr"/>
            <a:endParaRPr lang="es-ES" sz="1400" b="1" u="none" dirty="0"/>
          </a:p>
          <a:p>
            <a:pPr algn="ctr"/>
            <a:r>
              <a:rPr lang="es-ES" sz="1200" b="1" u="none" dirty="0"/>
              <a:t>DIRECCIONAMIENTO</a:t>
            </a:r>
          </a:p>
          <a:p>
            <a:pPr algn="ctr"/>
            <a:r>
              <a:rPr lang="es-ES" sz="1200" b="1" u="none" dirty="0"/>
              <a:t>ESTRATEGICO</a:t>
            </a:r>
          </a:p>
          <a:p>
            <a:pPr algn="ctr"/>
            <a:endParaRPr lang="es-ES" sz="1400" b="1" u="none" dirty="0">
              <a:solidFill>
                <a:srgbClr val="FF0066"/>
              </a:solidFill>
            </a:endParaRPr>
          </a:p>
        </p:txBody>
      </p:sp>
      <p:sp>
        <p:nvSpPr>
          <p:cNvPr id="50197" name="Rectangle 21"/>
          <p:cNvSpPr>
            <a:spLocks noChangeArrowheads="1"/>
          </p:cNvSpPr>
          <p:nvPr/>
        </p:nvSpPr>
        <p:spPr bwMode="auto">
          <a:xfrm rot="16200000">
            <a:off x="-1898647" y="3287423"/>
            <a:ext cx="5026023" cy="584775"/>
          </a:xfrm>
          <a:prstGeom prst="rect">
            <a:avLst/>
          </a:prstGeom>
          <a:noFill/>
          <a:ln w="9525">
            <a:noFill/>
            <a:miter lim="800000"/>
            <a:headEnd/>
            <a:tailEnd/>
          </a:ln>
          <a:effectLst/>
        </p:spPr>
        <p:txBody>
          <a:bodyPr wrap="square">
            <a:spAutoFit/>
          </a:bodyPr>
          <a:lstStyle/>
          <a:p>
            <a:r>
              <a:rPr lang="es-ES" sz="1600" b="1" u="none" dirty="0"/>
              <a:t>NECESIDADES Y EXPECTATIVAS DEL USUARIO </a:t>
            </a:r>
          </a:p>
          <a:p>
            <a:pPr algn="ctr"/>
            <a:r>
              <a:rPr lang="es-ES" sz="1600" b="1" u="none" dirty="0"/>
              <a:t> -REQUISITOS SICA-</a:t>
            </a:r>
          </a:p>
        </p:txBody>
      </p:sp>
      <p:sp>
        <p:nvSpPr>
          <p:cNvPr id="50198" name="Rectangle 22"/>
          <p:cNvSpPr>
            <a:spLocks noChangeArrowheads="1"/>
          </p:cNvSpPr>
          <p:nvPr/>
        </p:nvSpPr>
        <p:spPr bwMode="auto">
          <a:xfrm rot="16200000">
            <a:off x="6745288" y="3530600"/>
            <a:ext cx="4192588" cy="611187"/>
          </a:xfrm>
          <a:prstGeom prst="rect">
            <a:avLst/>
          </a:prstGeom>
          <a:noFill/>
          <a:ln w="9525">
            <a:noFill/>
            <a:miter lim="800000"/>
            <a:headEnd/>
            <a:tailEnd/>
          </a:ln>
          <a:effectLst/>
        </p:spPr>
        <p:txBody>
          <a:bodyPr wrap="none">
            <a:spAutoFit/>
          </a:bodyPr>
          <a:lstStyle/>
          <a:p>
            <a:pPr algn="ctr"/>
            <a:r>
              <a:rPr lang="es-ES" b="1" u="none"/>
              <a:t> </a:t>
            </a:r>
            <a:r>
              <a:rPr lang="es-ES" sz="1600" b="1" u="none"/>
              <a:t>SATISFACCION DEL USUARIO </a:t>
            </a:r>
          </a:p>
          <a:p>
            <a:pPr algn="ctr"/>
            <a:r>
              <a:rPr lang="es-CO" sz="1600" b="1" u="none"/>
              <a:t>  -CUMPLIMIENTO DE REQUISITOS SICA-</a:t>
            </a:r>
            <a:endParaRPr lang="es-ES" sz="1600" b="1" u="none"/>
          </a:p>
        </p:txBody>
      </p:sp>
      <p:sp>
        <p:nvSpPr>
          <p:cNvPr id="50203" name="Rectangle 27"/>
          <p:cNvSpPr>
            <a:spLocks noChangeArrowheads="1"/>
          </p:cNvSpPr>
          <p:nvPr/>
        </p:nvSpPr>
        <p:spPr bwMode="auto">
          <a:xfrm>
            <a:off x="5105400" y="1981200"/>
            <a:ext cx="2743200" cy="966787"/>
          </a:xfrm>
          <a:prstGeom prst="rect">
            <a:avLst/>
          </a:prstGeom>
          <a:solidFill>
            <a:schemeClr val="bg1"/>
          </a:solidFill>
          <a:ln w="9525">
            <a:solidFill>
              <a:schemeClr val="tx1"/>
            </a:solidFill>
            <a:miter lim="800000"/>
            <a:headEnd/>
            <a:tailEnd/>
          </a:ln>
          <a:effectLst/>
        </p:spPr>
        <p:txBody>
          <a:bodyPr wrap="none" anchor="ctr"/>
          <a:lstStyle/>
          <a:p>
            <a:pPr algn="l">
              <a:buFont typeface="Arial" pitchFamily="34" charset="0"/>
              <a:buChar char="•"/>
            </a:pPr>
            <a:r>
              <a:rPr lang="es-ES" sz="1400" b="1" u="sng" dirty="0"/>
              <a:t>ATENCION DE INCENDIOS</a:t>
            </a:r>
          </a:p>
          <a:p>
            <a:pPr lvl="1" algn="l">
              <a:buFont typeface="Wingdings" pitchFamily="2" charset="2"/>
              <a:buChar char="ü"/>
            </a:pPr>
            <a:r>
              <a:rPr lang="es-ES" sz="1200" b="1" dirty="0"/>
              <a:t>FORESTALES </a:t>
            </a:r>
          </a:p>
          <a:p>
            <a:pPr lvl="1" algn="l">
              <a:buFont typeface="Wingdings" pitchFamily="2" charset="2"/>
              <a:buChar char="ü"/>
            </a:pPr>
            <a:r>
              <a:rPr lang="es-ES" sz="1200" b="1" u="none" dirty="0"/>
              <a:t>ESTRUCTURALES</a:t>
            </a:r>
          </a:p>
          <a:p>
            <a:pPr lvl="1" algn="l">
              <a:buFont typeface="Wingdings" pitchFamily="2" charset="2"/>
              <a:buChar char="ü"/>
            </a:pPr>
            <a:r>
              <a:rPr lang="es-ES" sz="1200" b="1" dirty="0"/>
              <a:t>MAPEL</a:t>
            </a:r>
            <a:endParaRPr lang="es-ES" sz="1200" b="1" u="none" dirty="0"/>
          </a:p>
        </p:txBody>
      </p:sp>
      <p:sp>
        <p:nvSpPr>
          <p:cNvPr id="50207" name="Rectangle 31"/>
          <p:cNvSpPr>
            <a:spLocks noChangeArrowheads="1"/>
          </p:cNvSpPr>
          <p:nvPr/>
        </p:nvSpPr>
        <p:spPr bwMode="auto">
          <a:xfrm>
            <a:off x="3352800" y="3048000"/>
            <a:ext cx="2895600" cy="1143000"/>
          </a:xfrm>
          <a:prstGeom prst="rect">
            <a:avLst/>
          </a:prstGeom>
          <a:noFill/>
          <a:ln w="9525">
            <a:solidFill>
              <a:schemeClr val="tx1"/>
            </a:solidFill>
            <a:miter lim="800000"/>
            <a:headEnd/>
            <a:tailEnd/>
          </a:ln>
          <a:effectLst/>
        </p:spPr>
        <p:txBody>
          <a:bodyPr wrap="none" anchor="ctr"/>
          <a:lstStyle/>
          <a:p>
            <a:pPr algn="l">
              <a:buFont typeface="Arial" pitchFamily="34" charset="0"/>
              <a:buChar char="•"/>
            </a:pPr>
            <a:endParaRPr lang="es-ES" sz="1400" b="1" u="sng" dirty="0"/>
          </a:p>
          <a:p>
            <a:pPr algn="l">
              <a:buFont typeface="Arial" pitchFamily="34" charset="0"/>
              <a:buChar char="•"/>
            </a:pPr>
            <a:r>
              <a:rPr lang="es-ES" sz="1400" b="1" u="sng" dirty="0"/>
              <a:t>ATENCION  DE EVENTOS</a:t>
            </a:r>
          </a:p>
          <a:p>
            <a:pPr lvl="1" algn="l">
              <a:buFont typeface="Wingdings" pitchFamily="2" charset="2"/>
              <a:buChar char="ü"/>
            </a:pPr>
            <a:r>
              <a:rPr lang="es-ES" sz="1200" b="1" u="none" dirty="0"/>
              <a:t>EMERGENCIAS</a:t>
            </a:r>
          </a:p>
          <a:p>
            <a:pPr lvl="1" algn="l">
              <a:buFont typeface="Wingdings" pitchFamily="2" charset="2"/>
              <a:buChar char="ü"/>
            </a:pPr>
            <a:r>
              <a:rPr lang="es-ES" sz="1200" b="1" u="none" dirty="0"/>
              <a:t>DESASTRES</a:t>
            </a:r>
          </a:p>
          <a:p>
            <a:pPr lvl="1" algn="l">
              <a:buFont typeface="Wingdings" pitchFamily="2" charset="2"/>
              <a:buChar char="ü"/>
            </a:pPr>
            <a:r>
              <a:rPr lang="es-ES" sz="1200" b="1" u="none" dirty="0"/>
              <a:t>CALAMIDADES CONEXAS</a:t>
            </a:r>
          </a:p>
          <a:p>
            <a:pPr lvl="1" algn="l">
              <a:buFont typeface="Wingdings" pitchFamily="2" charset="2"/>
              <a:buChar char="ü"/>
            </a:pPr>
            <a:r>
              <a:rPr lang="es-ES" sz="1200" b="1" dirty="0"/>
              <a:t>EVENTOS MASIVOS</a:t>
            </a:r>
          </a:p>
          <a:p>
            <a:pPr lvl="1" algn="l">
              <a:buFont typeface="Wingdings" pitchFamily="2" charset="2"/>
              <a:buChar char="ü"/>
            </a:pPr>
            <a:r>
              <a:rPr lang="es-ES" sz="1200" b="1" dirty="0"/>
              <a:t>RESCATES</a:t>
            </a:r>
          </a:p>
          <a:p>
            <a:pPr lvl="1" algn="l">
              <a:buFont typeface="Wingdings" pitchFamily="2" charset="2"/>
              <a:buChar char="ü"/>
            </a:pPr>
            <a:endParaRPr lang="es-ES" sz="1200" b="1" u="none" dirty="0"/>
          </a:p>
        </p:txBody>
      </p:sp>
      <p:sp>
        <p:nvSpPr>
          <p:cNvPr id="50209" name="Rectangle 33"/>
          <p:cNvSpPr>
            <a:spLocks noChangeArrowheads="1"/>
          </p:cNvSpPr>
          <p:nvPr/>
        </p:nvSpPr>
        <p:spPr bwMode="auto">
          <a:xfrm>
            <a:off x="1371600" y="1981200"/>
            <a:ext cx="3124200" cy="990600"/>
          </a:xfrm>
          <a:prstGeom prst="rect">
            <a:avLst/>
          </a:prstGeom>
          <a:solidFill>
            <a:schemeClr val="bg1"/>
          </a:solidFill>
          <a:ln w="9525">
            <a:solidFill>
              <a:schemeClr val="bg1"/>
            </a:solidFill>
            <a:miter lim="800000"/>
            <a:headEnd/>
            <a:tailEnd/>
          </a:ln>
          <a:effectLst/>
        </p:spPr>
        <p:txBody>
          <a:bodyPr wrap="none" anchor="ctr"/>
          <a:lstStyle/>
          <a:p>
            <a:pPr algn="l">
              <a:buFont typeface="Arial" pitchFamily="34" charset="0"/>
              <a:buChar char="•"/>
            </a:pPr>
            <a:r>
              <a:rPr lang="es-ES" sz="1400" b="1" u="sng" dirty="0"/>
              <a:t>GESTION DEL RIESGO</a:t>
            </a:r>
          </a:p>
          <a:p>
            <a:pPr lvl="1" algn="l">
              <a:buFont typeface="Wingdings" pitchFamily="2" charset="2"/>
              <a:buChar char="ü"/>
            </a:pPr>
            <a:r>
              <a:rPr lang="es-ES" sz="1200" b="1" dirty="0"/>
              <a:t>COMANDO DE INCIDENTES</a:t>
            </a:r>
          </a:p>
          <a:p>
            <a:pPr lvl="1" algn="l">
              <a:buFont typeface="Wingdings" pitchFamily="2" charset="2"/>
              <a:buChar char="ü"/>
            </a:pPr>
            <a:r>
              <a:rPr lang="es-ES" sz="1200" b="1" dirty="0"/>
              <a:t>PLANES DE EMERGENCIA</a:t>
            </a:r>
          </a:p>
          <a:p>
            <a:pPr lvl="1" algn="l">
              <a:buFont typeface="Wingdings" pitchFamily="2" charset="2"/>
              <a:buChar char="ü"/>
            </a:pPr>
            <a:r>
              <a:rPr lang="es-ES" sz="1200" b="1" u="none" dirty="0"/>
              <a:t>PLANES DE CONTINGENCIA</a:t>
            </a:r>
          </a:p>
          <a:p>
            <a:pPr lvl="1" algn="l">
              <a:buFont typeface="Wingdings" pitchFamily="2" charset="2"/>
              <a:buChar char="ü"/>
            </a:pPr>
            <a:r>
              <a:rPr lang="es-ES" sz="1200" b="1" dirty="0"/>
              <a:t>PLANES  DE ACCION</a:t>
            </a:r>
            <a:endParaRPr lang="es-ES" sz="1200" b="1" u="none" dirty="0"/>
          </a:p>
        </p:txBody>
      </p:sp>
      <p:sp>
        <p:nvSpPr>
          <p:cNvPr id="50217" name="Rectangle 41"/>
          <p:cNvSpPr>
            <a:spLocks noChangeArrowheads="1"/>
          </p:cNvSpPr>
          <p:nvPr/>
        </p:nvSpPr>
        <p:spPr bwMode="auto">
          <a:xfrm>
            <a:off x="5364163" y="5373688"/>
            <a:ext cx="1943100" cy="503237"/>
          </a:xfrm>
          <a:prstGeom prst="rect">
            <a:avLst/>
          </a:prstGeom>
          <a:solidFill>
            <a:schemeClr val="bg1"/>
          </a:solidFill>
          <a:ln w="9525">
            <a:solidFill>
              <a:schemeClr val="tx1"/>
            </a:solidFill>
            <a:miter lim="800000"/>
            <a:headEnd/>
            <a:tailEnd/>
          </a:ln>
          <a:effectLst/>
        </p:spPr>
        <p:txBody>
          <a:bodyPr wrap="none" anchor="ctr"/>
          <a:lstStyle/>
          <a:p>
            <a:pPr algn="ctr"/>
            <a:r>
              <a:rPr lang="es-ES" sz="1200" b="1" u="none" dirty="0"/>
              <a:t>GESTIÓN </a:t>
            </a:r>
          </a:p>
          <a:p>
            <a:pPr algn="ctr"/>
            <a:r>
              <a:rPr lang="es-CO" sz="1200" b="1" u="none" dirty="0"/>
              <a:t>RECURSOS FÍSICOS</a:t>
            </a:r>
            <a:endParaRPr lang="es-ES" sz="1200" b="1" u="none" dirty="0"/>
          </a:p>
        </p:txBody>
      </p:sp>
      <p:sp>
        <p:nvSpPr>
          <p:cNvPr id="50218" name="Rectangle 42"/>
          <p:cNvSpPr>
            <a:spLocks noChangeArrowheads="1"/>
          </p:cNvSpPr>
          <p:nvPr/>
        </p:nvSpPr>
        <p:spPr bwMode="auto">
          <a:xfrm>
            <a:off x="3681412" y="6092825"/>
            <a:ext cx="1728788" cy="433388"/>
          </a:xfrm>
          <a:prstGeom prst="rect">
            <a:avLst/>
          </a:prstGeom>
          <a:solidFill>
            <a:schemeClr val="bg1"/>
          </a:solidFill>
          <a:ln w="9525">
            <a:solidFill>
              <a:schemeClr val="tx1"/>
            </a:solidFill>
            <a:miter lim="800000"/>
            <a:headEnd/>
            <a:tailEnd/>
          </a:ln>
          <a:effectLst/>
        </p:spPr>
        <p:txBody>
          <a:bodyPr wrap="none" anchor="ctr"/>
          <a:lstStyle/>
          <a:p>
            <a:pPr algn="ctr"/>
            <a:r>
              <a:rPr lang="es-CO" sz="1200" b="1" u="none" dirty="0"/>
              <a:t> GESTION JURIDICA</a:t>
            </a:r>
          </a:p>
          <a:p>
            <a:pPr algn="ctr"/>
            <a:r>
              <a:rPr lang="es-CO" sz="1200" b="1" u="none" dirty="0"/>
              <a:t>Y CONTRACTUAL</a:t>
            </a:r>
            <a:endParaRPr lang="es-ES" sz="1200" b="1" u="none" dirty="0"/>
          </a:p>
        </p:txBody>
      </p:sp>
      <p:sp>
        <p:nvSpPr>
          <p:cNvPr id="50220" name="Rectangle 44"/>
          <p:cNvSpPr>
            <a:spLocks noChangeArrowheads="1"/>
          </p:cNvSpPr>
          <p:nvPr/>
        </p:nvSpPr>
        <p:spPr bwMode="auto">
          <a:xfrm>
            <a:off x="990600" y="6092825"/>
            <a:ext cx="2057400" cy="431800"/>
          </a:xfrm>
          <a:prstGeom prst="rect">
            <a:avLst/>
          </a:prstGeom>
          <a:solidFill>
            <a:schemeClr val="bg1"/>
          </a:solidFill>
          <a:ln w="9525">
            <a:solidFill>
              <a:schemeClr val="tx1"/>
            </a:solidFill>
            <a:miter lim="800000"/>
            <a:headEnd/>
            <a:tailEnd/>
          </a:ln>
          <a:effectLst/>
        </p:spPr>
        <p:txBody>
          <a:bodyPr wrap="none" anchor="ctr"/>
          <a:lstStyle/>
          <a:p>
            <a:pPr algn="ctr"/>
            <a:r>
              <a:rPr lang="es-CO" sz="1200" b="1" u="none" dirty="0"/>
              <a:t>GESTIÓN</a:t>
            </a:r>
          </a:p>
          <a:p>
            <a:pPr algn="ctr"/>
            <a:r>
              <a:rPr lang="es-CO" sz="1200" b="1" u="none" dirty="0"/>
              <a:t>FINANCIERA</a:t>
            </a:r>
            <a:endParaRPr lang="es-ES" sz="1200" b="1" u="none" dirty="0"/>
          </a:p>
        </p:txBody>
      </p:sp>
      <p:sp>
        <p:nvSpPr>
          <p:cNvPr id="50221" name="Rectangle 45"/>
          <p:cNvSpPr>
            <a:spLocks noChangeArrowheads="1"/>
          </p:cNvSpPr>
          <p:nvPr/>
        </p:nvSpPr>
        <p:spPr bwMode="auto">
          <a:xfrm>
            <a:off x="6443663" y="6092825"/>
            <a:ext cx="1655762" cy="433388"/>
          </a:xfrm>
          <a:prstGeom prst="rect">
            <a:avLst/>
          </a:prstGeom>
          <a:solidFill>
            <a:schemeClr val="bg1"/>
          </a:solidFill>
          <a:ln w="9525">
            <a:solidFill>
              <a:schemeClr val="tx1"/>
            </a:solidFill>
            <a:miter lim="800000"/>
            <a:headEnd/>
            <a:tailEnd/>
          </a:ln>
          <a:effectLst/>
        </p:spPr>
        <p:txBody>
          <a:bodyPr wrap="none" anchor="ctr"/>
          <a:lstStyle/>
          <a:p>
            <a:pPr algn="ctr"/>
            <a:r>
              <a:rPr lang="es-CO" sz="1200" b="1" u="none" dirty="0"/>
              <a:t>GESTIÓN</a:t>
            </a:r>
          </a:p>
          <a:p>
            <a:pPr algn="ctr"/>
            <a:r>
              <a:rPr lang="es-CO" sz="1200" b="1" u="none" dirty="0"/>
              <a:t> DOCUMENTAL</a:t>
            </a:r>
            <a:endParaRPr lang="es-ES" sz="1200" b="1" u="none" dirty="0"/>
          </a:p>
        </p:txBody>
      </p:sp>
      <p:sp>
        <p:nvSpPr>
          <p:cNvPr id="31" name="30 CuadroTexto"/>
          <p:cNvSpPr txBox="1"/>
          <p:nvPr/>
        </p:nvSpPr>
        <p:spPr>
          <a:xfrm>
            <a:off x="6804357" y="0"/>
            <a:ext cx="2311851" cy="338554"/>
          </a:xfrm>
          <a:prstGeom prst="rect">
            <a:avLst/>
          </a:prstGeom>
          <a:solidFill>
            <a:schemeClr val="bg1"/>
          </a:solidFill>
          <a:ln w="38100">
            <a:solidFill>
              <a:srgbClr val="3333FF"/>
            </a:solidFill>
          </a:ln>
        </p:spPr>
        <p:txBody>
          <a:bodyPr wrap="none" rtlCol="0">
            <a:spAutoFit/>
          </a:bodyPr>
          <a:lstStyle/>
          <a:p>
            <a:r>
              <a:rPr lang="es-ES" sz="1600" b="1" dirty="0">
                <a:solidFill>
                  <a:srgbClr val="FF0000"/>
                </a:solidFill>
              </a:rPr>
              <a:t>MAPA DE PROCESOS</a:t>
            </a: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idx="1"/>
          </p:nvPr>
        </p:nvSpPr>
        <p:spPr>
          <a:xfrm>
            <a:off x="228600" y="1447800"/>
            <a:ext cx="8726488" cy="4876800"/>
          </a:xfrm>
        </p:spPr>
        <p:txBody>
          <a:bodyPr>
            <a:normAutofit/>
          </a:bodyPr>
          <a:lstStyle/>
          <a:p>
            <a:pPr lvl="3">
              <a:buFont typeface="Wingdings" pitchFamily="2" charset="2"/>
              <a:buChar char="Ø"/>
            </a:pPr>
            <a:endParaRPr lang="es-ES" sz="1800" dirty="0"/>
          </a:p>
          <a:p>
            <a:pPr lvl="1">
              <a:buNone/>
            </a:pPr>
            <a:endParaRPr lang="es-ES" sz="1600" dirty="0"/>
          </a:p>
          <a:p>
            <a:pPr>
              <a:buNone/>
            </a:pPr>
            <a:endParaRPr lang="es-ES" sz="2000" dirty="0"/>
          </a:p>
        </p:txBody>
      </p:sp>
      <p:sp>
        <p:nvSpPr>
          <p:cNvPr id="7" name="Rectangle 2"/>
          <p:cNvSpPr txBox="1">
            <a:spLocks noChangeArrowheads="1"/>
          </p:cNvSpPr>
          <p:nvPr/>
        </p:nvSpPr>
        <p:spPr>
          <a:xfrm>
            <a:off x="1905000" y="457200"/>
            <a:ext cx="6400800" cy="609600"/>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1" i="1" u="none" strike="noStrike" kern="1200" cap="none" spc="0" normalizeH="0" baseline="0" noProof="0" dirty="0">
              <a:ln>
                <a:noFill/>
              </a:ln>
              <a:solidFill>
                <a:srgbClr val="FF0000"/>
              </a:solidFill>
              <a:effectLst/>
              <a:uLnTx/>
              <a:uFillTx/>
              <a:latin typeface="+mj-lt"/>
              <a:ea typeface="+mj-ea"/>
              <a:cs typeface="+mj-cs"/>
            </a:endParaRPr>
          </a:p>
        </p:txBody>
      </p:sp>
      <p:sp>
        <p:nvSpPr>
          <p:cNvPr id="4" name="3 CuadroTexto"/>
          <p:cNvSpPr txBox="1"/>
          <p:nvPr/>
        </p:nvSpPr>
        <p:spPr>
          <a:xfrm>
            <a:off x="0" y="1628800"/>
            <a:ext cx="4067944"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CO" sz="3600" dirty="0">
                <a:solidFill>
                  <a:srgbClr val="002060"/>
                </a:solidFill>
                <a:latin typeface="Arial Black" pitchFamily="34" charset="0"/>
              </a:rPr>
              <a:t>RECURSOS</a:t>
            </a:r>
          </a:p>
          <a:p>
            <a:pPr algn="ctr"/>
            <a:r>
              <a:rPr lang="es-CO" sz="3600" dirty="0">
                <a:solidFill>
                  <a:srgbClr val="002060"/>
                </a:solidFill>
                <a:latin typeface="Arial Black" pitchFamily="34" charset="0"/>
              </a:rPr>
              <a:t>HUMANO</a:t>
            </a:r>
          </a:p>
          <a:p>
            <a:pPr algn="ctr"/>
            <a:r>
              <a:rPr lang="es-CO" sz="3600" dirty="0">
                <a:solidFill>
                  <a:srgbClr val="002060"/>
                </a:solidFill>
                <a:latin typeface="Arial Black" pitchFamily="34" charset="0"/>
              </a:rPr>
              <a:t>TÉCNICO</a:t>
            </a:r>
          </a:p>
          <a:p>
            <a:pPr algn="ctr"/>
            <a:r>
              <a:rPr lang="es-CO" sz="3600" dirty="0">
                <a:solidFill>
                  <a:srgbClr val="002060"/>
                </a:solidFill>
                <a:latin typeface="Arial Black" pitchFamily="34" charset="0"/>
              </a:rPr>
              <a:t>TECNOLÓGICO  </a:t>
            </a:r>
          </a:p>
          <a:p>
            <a:pPr algn="ctr"/>
            <a:r>
              <a:rPr lang="es-CO" sz="3600" dirty="0">
                <a:solidFill>
                  <a:srgbClr val="002060"/>
                </a:solidFill>
                <a:latin typeface="Arial Black" pitchFamily="34" charset="0"/>
              </a:rPr>
              <a:t>  </a:t>
            </a:r>
          </a:p>
          <a:p>
            <a:r>
              <a:rPr lang="es-CO" sz="3600" dirty="0">
                <a:solidFill>
                  <a:srgbClr val="002060"/>
                </a:solidFill>
                <a:latin typeface="Arial Black" pitchFamily="34" charset="0"/>
              </a:rPr>
              <a:t>                </a:t>
            </a:r>
          </a:p>
        </p:txBody>
      </p:sp>
      <p:pic>
        <p:nvPicPr>
          <p:cNvPr id="5" name="Picture 3" descr="C:\Users\usuario\Desktop\unnamed.png"/>
          <p:cNvPicPr>
            <a:picLocks noChangeAspect="1" noChangeArrowheads="1"/>
          </p:cNvPicPr>
          <p:nvPr/>
        </p:nvPicPr>
        <p:blipFill>
          <a:blip r:embed="rId2"/>
          <a:srcRect/>
          <a:stretch>
            <a:fillRect/>
          </a:stretch>
        </p:blipFill>
        <p:spPr bwMode="auto">
          <a:xfrm>
            <a:off x="5152996" y="1142984"/>
            <a:ext cx="3991004" cy="5314950"/>
          </a:xfrm>
          <a:prstGeom prst="rect">
            <a:avLst/>
          </a:prstGeom>
          <a:noFill/>
        </p:spPr>
      </p:pic>
    </p:spTree>
    <p:extLst>
      <p:ext uri="{BB962C8B-B14F-4D97-AF65-F5344CB8AC3E}">
        <p14:creationId xmlns:p14="http://schemas.microsoft.com/office/powerpoint/2010/main" val="4212430576"/>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idx="1"/>
          </p:nvPr>
        </p:nvSpPr>
        <p:spPr>
          <a:xfrm>
            <a:off x="533400" y="1447800"/>
            <a:ext cx="8001000" cy="4876800"/>
          </a:xfrm>
        </p:spPr>
        <p:txBody>
          <a:bodyPr>
            <a:normAutofit/>
          </a:bodyPr>
          <a:lstStyle/>
          <a:p>
            <a:pPr>
              <a:buNone/>
            </a:pPr>
            <a:r>
              <a:rPr lang="es-CO" sz="2000" b="1" u="sng" dirty="0"/>
              <a:t>RECURSO  HUMANO    </a:t>
            </a:r>
            <a:endParaRPr lang="es-CO" sz="2000" dirty="0"/>
          </a:p>
          <a:p>
            <a:pPr>
              <a:buClr>
                <a:schemeClr val="tx1"/>
              </a:buClr>
              <a:buNone/>
            </a:pPr>
            <a:endParaRPr lang="es-CO" sz="2000" dirty="0"/>
          </a:p>
          <a:p>
            <a:pPr>
              <a:buClr>
                <a:schemeClr val="tx1"/>
              </a:buClr>
              <a:buFont typeface="Wingdings" pitchFamily="2" charset="2"/>
              <a:buChar char="§"/>
            </a:pPr>
            <a:r>
              <a:rPr lang="es-CO" sz="3200" dirty="0"/>
              <a:t>Personal Operativo 37 unidades </a:t>
            </a:r>
          </a:p>
          <a:p>
            <a:pPr>
              <a:buClr>
                <a:schemeClr val="tx1"/>
              </a:buClr>
              <a:buFont typeface="Wingdings" pitchFamily="2" charset="2"/>
              <a:buChar char="§"/>
            </a:pPr>
            <a:r>
              <a:rPr lang="es-CO" sz="3200" dirty="0"/>
              <a:t>Personal Administrativo -Operativo 6 unidades</a:t>
            </a:r>
          </a:p>
          <a:p>
            <a:pPr>
              <a:buClr>
                <a:schemeClr val="tx1"/>
              </a:buClr>
              <a:buFont typeface="Wingdings" pitchFamily="2" charset="2"/>
              <a:buChar char="§"/>
            </a:pPr>
            <a:r>
              <a:rPr lang="es-CO" sz="3200" dirty="0"/>
              <a:t>Personal Operativo Voluntario  90 unidades </a:t>
            </a:r>
          </a:p>
          <a:p>
            <a:pPr>
              <a:buClr>
                <a:schemeClr val="tx1"/>
              </a:buClr>
              <a:buFont typeface="Wingdings" pitchFamily="2" charset="2"/>
              <a:buChar char="§"/>
            </a:pPr>
            <a:r>
              <a:rPr lang="es-CO" sz="3200" dirty="0"/>
              <a:t>Para un total de 133 unidades disponibles en servicio las 24 horas los 365 días del año</a:t>
            </a:r>
          </a:p>
          <a:p>
            <a:pPr>
              <a:buNone/>
            </a:pPr>
            <a:endParaRPr lang="es-CO" sz="2000" dirty="0"/>
          </a:p>
          <a:p>
            <a:pPr>
              <a:buFont typeface="Wingdings" pitchFamily="2" charset="2"/>
              <a:buChar char="Ø"/>
            </a:pPr>
            <a:endParaRPr lang="en-US" sz="2000" dirty="0"/>
          </a:p>
          <a:p>
            <a:pPr>
              <a:buNone/>
            </a:pPr>
            <a:endParaRPr lang="es-ES" sz="2000" dirty="0"/>
          </a:p>
        </p:txBody>
      </p:sp>
    </p:spTree>
    <p:extLst>
      <p:ext uri="{BB962C8B-B14F-4D97-AF65-F5344CB8AC3E}">
        <p14:creationId xmlns:p14="http://schemas.microsoft.com/office/powerpoint/2010/main" val="558311836"/>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idx="1"/>
          </p:nvPr>
        </p:nvSpPr>
        <p:spPr>
          <a:xfrm>
            <a:off x="533400" y="1066800"/>
            <a:ext cx="8001000" cy="5257800"/>
          </a:xfrm>
        </p:spPr>
        <p:txBody>
          <a:bodyPr>
            <a:normAutofit/>
          </a:bodyPr>
          <a:lstStyle/>
          <a:p>
            <a:pPr>
              <a:buNone/>
            </a:pPr>
            <a:r>
              <a:rPr lang="es-CO" sz="1800" b="1" u="sng" dirty="0"/>
              <a:t>DISTRIBUCIÓN POR ESPECIALIDADES  </a:t>
            </a:r>
            <a:endParaRPr lang="es-CO" sz="1800" dirty="0"/>
          </a:p>
          <a:p>
            <a:pPr>
              <a:buClr>
                <a:schemeClr val="tx1"/>
              </a:buClr>
              <a:buFont typeface="Wingdings" pitchFamily="2" charset="2"/>
              <a:buChar char="§"/>
            </a:pPr>
            <a:r>
              <a:rPr lang="es-CO" sz="2000" dirty="0"/>
              <a:t>133 unidades activas y operativas certificadas D.N.B.C</a:t>
            </a:r>
          </a:p>
          <a:p>
            <a:pPr marL="0" indent="0">
              <a:buClr>
                <a:schemeClr val="tx1"/>
              </a:buClr>
              <a:buNone/>
            </a:pPr>
            <a:endParaRPr lang="es-CO" sz="1800" b="1" u="sng" dirty="0"/>
          </a:p>
          <a:p>
            <a:pPr marL="0" indent="0">
              <a:buClr>
                <a:schemeClr val="tx1"/>
              </a:buClr>
              <a:buNone/>
            </a:pPr>
            <a:r>
              <a:rPr lang="es-CO" sz="1800" b="1" u="sng" dirty="0"/>
              <a:t>ESPECIALIDADES</a:t>
            </a:r>
          </a:p>
          <a:p>
            <a:pPr>
              <a:buClr>
                <a:schemeClr val="tx1"/>
              </a:buClr>
              <a:buFont typeface="Wingdings" pitchFamily="2" charset="2"/>
              <a:buChar char="§"/>
            </a:pPr>
            <a:r>
              <a:rPr lang="es-CO" sz="2000" dirty="0"/>
              <a:t>Prevención    </a:t>
            </a:r>
          </a:p>
          <a:p>
            <a:pPr>
              <a:buClr>
                <a:schemeClr val="tx1"/>
              </a:buClr>
              <a:buFont typeface="Wingdings" pitchFamily="2" charset="2"/>
              <a:buChar char="§"/>
            </a:pPr>
            <a:r>
              <a:rPr lang="es-CO" sz="2000" dirty="0"/>
              <a:t>Búsqueda y rescate  </a:t>
            </a:r>
          </a:p>
          <a:p>
            <a:pPr>
              <a:buClr>
                <a:schemeClr val="tx1"/>
              </a:buClr>
              <a:buFont typeface="Wingdings" pitchFamily="2" charset="2"/>
              <a:buChar char="§"/>
            </a:pPr>
            <a:r>
              <a:rPr lang="es-CO" sz="2000" dirty="0"/>
              <a:t>Protección y control de incendios </a:t>
            </a:r>
          </a:p>
          <a:p>
            <a:pPr>
              <a:buClr>
                <a:schemeClr val="tx1"/>
              </a:buClr>
              <a:buFont typeface="Wingdings" pitchFamily="2" charset="2"/>
              <a:buChar char="§"/>
            </a:pPr>
            <a:r>
              <a:rPr lang="es-CO" sz="2000" dirty="0"/>
              <a:t> Incendios forestales</a:t>
            </a:r>
          </a:p>
          <a:p>
            <a:pPr>
              <a:buClr>
                <a:schemeClr val="tx1"/>
              </a:buClr>
              <a:buFont typeface="Wingdings" pitchFamily="2" charset="2"/>
              <a:buChar char="§"/>
            </a:pPr>
            <a:r>
              <a:rPr lang="es-CO" sz="2000" dirty="0"/>
              <a:t>Liquidación e intervención de incendios </a:t>
            </a:r>
          </a:p>
          <a:p>
            <a:pPr>
              <a:buClr>
                <a:schemeClr val="tx1"/>
              </a:buClr>
              <a:buFont typeface="Wingdings" pitchFamily="2" charset="2"/>
              <a:buChar char="§"/>
            </a:pPr>
            <a:r>
              <a:rPr lang="es-CO" sz="2000" dirty="0"/>
              <a:t>Materiales peligros   MATPEL</a:t>
            </a:r>
          </a:p>
          <a:p>
            <a:pPr>
              <a:buClr>
                <a:schemeClr val="tx1"/>
              </a:buClr>
              <a:buFont typeface="Wingdings" pitchFamily="2" charset="2"/>
              <a:buChar char="§"/>
            </a:pPr>
            <a:r>
              <a:rPr lang="es-CO" sz="2000" dirty="0"/>
              <a:t>Asistentes para atención prehospitalaria  y traslado  </a:t>
            </a:r>
          </a:p>
          <a:p>
            <a:pPr>
              <a:buClr>
                <a:schemeClr val="tx1"/>
              </a:buClr>
              <a:buFont typeface="Wingdings" pitchFamily="2" charset="2"/>
              <a:buChar char="§"/>
            </a:pPr>
            <a:r>
              <a:rPr lang="es-CO" sz="2000" dirty="0"/>
              <a:t>Cuadrilla BREC  </a:t>
            </a:r>
          </a:p>
          <a:p>
            <a:pPr>
              <a:buClr>
                <a:schemeClr val="tx1"/>
              </a:buClr>
              <a:buFont typeface="Wingdings" pitchFamily="2" charset="2"/>
              <a:buChar char="§"/>
            </a:pPr>
            <a:r>
              <a:rPr lang="es-CO" sz="2000" dirty="0"/>
              <a:t>Cuadrillas de primera respuesta   </a:t>
            </a:r>
          </a:p>
          <a:p>
            <a:pPr marL="0" indent="0">
              <a:buClr>
                <a:schemeClr val="tx1"/>
              </a:buClr>
              <a:buNone/>
            </a:pPr>
            <a:endParaRPr lang="es-CO" sz="2000" dirty="0"/>
          </a:p>
          <a:p>
            <a:pPr>
              <a:buClr>
                <a:schemeClr val="tx1"/>
              </a:buClr>
              <a:buFont typeface="Wingdings" pitchFamily="2" charset="2"/>
              <a:buChar char="§"/>
            </a:pPr>
            <a:endParaRPr lang="es-CO" sz="2000" dirty="0"/>
          </a:p>
          <a:p>
            <a:pPr>
              <a:buNone/>
            </a:pPr>
            <a:endParaRPr lang="es-CO" sz="2000" dirty="0"/>
          </a:p>
          <a:p>
            <a:pPr>
              <a:buFont typeface="Wingdings" pitchFamily="2" charset="2"/>
              <a:buChar char="Ø"/>
            </a:pPr>
            <a:endParaRPr lang="en-US" sz="2000" dirty="0"/>
          </a:p>
          <a:p>
            <a:pPr>
              <a:buNone/>
            </a:pPr>
            <a:endParaRPr lang="es-ES" sz="2000" dirty="0"/>
          </a:p>
        </p:txBody>
      </p:sp>
    </p:spTree>
    <p:extLst>
      <p:ext uri="{BB962C8B-B14F-4D97-AF65-F5344CB8AC3E}">
        <p14:creationId xmlns:p14="http://schemas.microsoft.com/office/powerpoint/2010/main" val="3198490706"/>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C02DE22-B307-4765-B101-373BD062F253}"/>
              </a:ext>
            </a:extLst>
          </p:cNvPr>
          <p:cNvPicPr>
            <a:picLocks noChangeAspect="1"/>
          </p:cNvPicPr>
          <p:nvPr/>
        </p:nvPicPr>
        <p:blipFill>
          <a:blip r:embed="rId2"/>
          <a:stretch>
            <a:fillRect/>
          </a:stretch>
        </p:blipFill>
        <p:spPr>
          <a:xfrm>
            <a:off x="666074" y="830157"/>
            <a:ext cx="3876527" cy="2578580"/>
          </a:xfrm>
          <a:prstGeom prst="rect">
            <a:avLst/>
          </a:prstGeom>
        </p:spPr>
      </p:pic>
      <p:pic>
        <p:nvPicPr>
          <p:cNvPr id="9" name="Imagen 8">
            <a:extLst>
              <a:ext uri="{FF2B5EF4-FFF2-40B4-BE49-F238E27FC236}">
                <a16:creationId xmlns:a16="http://schemas.microsoft.com/office/drawing/2014/main" id="{32241DEE-5D31-4BCD-B210-18D7ED386F23}"/>
              </a:ext>
            </a:extLst>
          </p:cNvPr>
          <p:cNvPicPr>
            <a:picLocks noChangeAspect="1"/>
          </p:cNvPicPr>
          <p:nvPr/>
        </p:nvPicPr>
        <p:blipFill>
          <a:blip r:embed="rId3"/>
          <a:stretch>
            <a:fillRect/>
          </a:stretch>
        </p:blipFill>
        <p:spPr>
          <a:xfrm>
            <a:off x="653476" y="3408737"/>
            <a:ext cx="3874400" cy="2578580"/>
          </a:xfrm>
          <a:prstGeom prst="rect">
            <a:avLst/>
          </a:prstGeom>
        </p:spPr>
      </p:pic>
      <p:pic>
        <p:nvPicPr>
          <p:cNvPr id="10" name="Imagen 9">
            <a:extLst>
              <a:ext uri="{FF2B5EF4-FFF2-40B4-BE49-F238E27FC236}">
                <a16:creationId xmlns:a16="http://schemas.microsoft.com/office/drawing/2014/main" id="{28C026C3-611E-425F-B668-5EC30ABFF631}"/>
              </a:ext>
            </a:extLst>
          </p:cNvPr>
          <p:cNvPicPr>
            <a:picLocks noChangeAspect="1"/>
          </p:cNvPicPr>
          <p:nvPr/>
        </p:nvPicPr>
        <p:blipFill>
          <a:blip r:embed="rId4"/>
          <a:stretch>
            <a:fillRect/>
          </a:stretch>
        </p:blipFill>
        <p:spPr>
          <a:xfrm>
            <a:off x="4540474" y="3388473"/>
            <a:ext cx="3127869" cy="2598844"/>
          </a:xfrm>
          <a:prstGeom prst="rect">
            <a:avLst/>
          </a:prstGeom>
        </p:spPr>
      </p:pic>
      <p:pic>
        <p:nvPicPr>
          <p:cNvPr id="11" name="Imagen 10">
            <a:extLst>
              <a:ext uri="{FF2B5EF4-FFF2-40B4-BE49-F238E27FC236}">
                <a16:creationId xmlns:a16="http://schemas.microsoft.com/office/drawing/2014/main" id="{E52BF775-B46F-4E33-B2C3-A5BF7414EFD1}"/>
              </a:ext>
            </a:extLst>
          </p:cNvPr>
          <p:cNvPicPr>
            <a:picLocks noChangeAspect="1"/>
          </p:cNvPicPr>
          <p:nvPr/>
        </p:nvPicPr>
        <p:blipFill>
          <a:blip r:embed="rId5"/>
          <a:stretch>
            <a:fillRect/>
          </a:stretch>
        </p:blipFill>
        <p:spPr>
          <a:xfrm>
            <a:off x="4527876" y="830157"/>
            <a:ext cx="3127869" cy="2558316"/>
          </a:xfrm>
          <a:prstGeom prst="rect">
            <a:avLst/>
          </a:prstGeom>
        </p:spPr>
      </p:pic>
    </p:spTree>
    <p:extLst>
      <p:ext uri="{BB962C8B-B14F-4D97-AF65-F5344CB8AC3E}">
        <p14:creationId xmlns:p14="http://schemas.microsoft.com/office/powerpoint/2010/main" val="4017961787"/>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CDD8A70-6876-402A-AE68-14397FE2F45F}"/>
              </a:ext>
            </a:extLst>
          </p:cNvPr>
          <p:cNvPicPr>
            <a:picLocks noChangeAspect="1"/>
          </p:cNvPicPr>
          <p:nvPr/>
        </p:nvPicPr>
        <p:blipFill>
          <a:blip r:embed="rId2"/>
          <a:stretch>
            <a:fillRect/>
          </a:stretch>
        </p:blipFill>
        <p:spPr>
          <a:xfrm>
            <a:off x="755575" y="777150"/>
            <a:ext cx="3929305" cy="2880320"/>
          </a:xfrm>
          <a:prstGeom prst="rect">
            <a:avLst/>
          </a:prstGeom>
        </p:spPr>
      </p:pic>
      <p:pic>
        <p:nvPicPr>
          <p:cNvPr id="8" name="Imagen 7">
            <a:extLst>
              <a:ext uri="{FF2B5EF4-FFF2-40B4-BE49-F238E27FC236}">
                <a16:creationId xmlns:a16="http://schemas.microsoft.com/office/drawing/2014/main" id="{719E6B7E-B869-4AB7-9AB5-DEBD642E9363}"/>
              </a:ext>
            </a:extLst>
          </p:cNvPr>
          <p:cNvPicPr>
            <a:picLocks noChangeAspect="1"/>
          </p:cNvPicPr>
          <p:nvPr/>
        </p:nvPicPr>
        <p:blipFill>
          <a:blip r:embed="rId3"/>
          <a:stretch>
            <a:fillRect/>
          </a:stretch>
        </p:blipFill>
        <p:spPr>
          <a:xfrm>
            <a:off x="755575" y="3657471"/>
            <a:ext cx="3929304" cy="2442180"/>
          </a:xfrm>
          <a:prstGeom prst="rect">
            <a:avLst/>
          </a:prstGeom>
        </p:spPr>
      </p:pic>
      <p:pic>
        <p:nvPicPr>
          <p:cNvPr id="9" name="Imagen 8">
            <a:extLst>
              <a:ext uri="{FF2B5EF4-FFF2-40B4-BE49-F238E27FC236}">
                <a16:creationId xmlns:a16="http://schemas.microsoft.com/office/drawing/2014/main" id="{D4ED0B4E-B67D-4ACE-B8C6-9F8E26151B44}"/>
              </a:ext>
            </a:extLst>
          </p:cNvPr>
          <p:cNvPicPr>
            <a:picLocks noChangeAspect="1"/>
          </p:cNvPicPr>
          <p:nvPr/>
        </p:nvPicPr>
        <p:blipFill>
          <a:blip r:embed="rId4"/>
          <a:stretch>
            <a:fillRect/>
          </a:stretch>
        </p:blipFill>
        <p:spPr>
          <a:xfrm>
            <a:off x="4700285" y="3657471"/>
            <a:ext cx="3400107" cy="2423380"/>
          </a:xfrm>
          <a:prstGeom prst="rect">
            <a:avLst/>
          </a:prstGeom>
        </p:spPr>
      </p:pic>
      <p:pic>
        <p:nvPicPr>
          <p:cNvPr id="10" name="Imagen 9">
            <a:extLst>
              <a:ext uri="{FF2B5EF4-FFF2-40B4-BE49-F238E27FC236}">
                <a16:creationId xmlns:a16="http://schemas.microsoft.com/office/drawing/2014/main" id="{0F9CF11D-DA0B-4C3D-BDEF-D15033751F82}"/>
              </a:ext>
            </a:extLst>
          </p:cNvPr>
          <p:cNvPicPr>
            <a:picLocks noChangeAspect="1"/>
          </p:cNvPicPr>
          <p:nvPr/>
        </p:nvPicPr>
        <p:blipFill>
          <a:blip r:embed="rId5"/>
          <a:stretch>
            <a:fillRect/>
          </a:stretch>
        </p:blipFill>
        <p:spPr>
          <a:xfrm>
            <a:off x="4700286" y="777150"/>
            <a:ext cx="3400106" cy="2880320"/>
          </a:xfrm>
          <a:prstGeom prst="rect">
            <a:avLst/>
          </a:prstGeom>
        </p:spPr>
      </p:pic>
    </p:spTree>
    <p:extLst>
      <p:ext uri="{BB962C8B-B14F-4D97-AF65-F5344CB8AC3E}">
        <p14:creationId xmlns:p14="http://schemas.microsoft.com/office/powerpoint/2010/main" val="273275447"/>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3767CE4-3A23-4144-9EEA-DCDFADEB65B1}"/>
              </a:ext>
            </a:extLst>
          </p:cNvPr>
          <p:cNvPicPr>
            <a:picLocks noChangeAspect="1"/>
          </p:cNvPicPr>
          <p:nvPr/>
        </p:nvPicPr>
        <p:blipFill>
          <a:blip r:embed="rId2"/>
          <a:stretch>
            <a:fillRect/>
          </a:stretch>
        </p:blipFill>
        <p:spPr>
          <a:xfrm>
            <a:off x="611560" y="836712"/>
            <a:ext cx="3744416" cy="2658495"/>
          </a:xfrm>
          <a:prstGeom prst="rect">
            <a:avLst/>
          </a:prstGeom>
        </p:spPr>
      </p:pic>
      <p:pic>
        <p:nvPicPr>
          <p:cNvPr id="5" name="Imagen 4">
            <a:extLst>
              <a:ext uri="{FF2B5EF4-FFF2-40B4-BE49-F238E27FC236}">
                <a16:creationId xmlns:a16="http://schemas.microsoft.com/office/drawing/2014/main" id="{560A7572-27FB-4543-9D1A-84CE68E18A62}"/>
              </a:ext>
            </a:extLst>
          </p:cNvPr>
          <p:cNvPicPr>
            <a:picLocks noChangeAspect="1"/>
          </p:cNvPicPr>
          <p:nvPr/>
        </p:nvPicPr>
        <p:blipFill>
          <a:blip r:embed="rId3"/>
          <a:stretch>
            <a:fillRect/>
          </a:stretch>
        </p:blipFill>
        <p:spPr>
          <a:xfrm>
            <a:off x="4355976" y="788565"/>
            <a:ext cx="3528392" cy="2706642"/>
          </a:xfrm>
          <a:prstGeom prst="rect">
            <a:avLst/>
          </a:prstGeom>
        </p:spPr>
      </p:pic>
      <p:pic>
        <p:nvPicPr>
          <p:cNvPr id="6" name="Imagen 5">
            <a:extLst>
              <a:ext uri="{FF2B5EF4-FFF2-40B4-BE49-F238E27FC236}">
                <a16:creationId xmlns:a16="http://schemas.microsoft.com/office/drawing/2014/main" id="{412E4886-B467-48B3-995F-4E03F8E3EF12}"/>
              </a:ext>
            </a:extLst>
          </p:cNvPr>
          <p:cNvPicPr>
            <a:picLocks noChangeAspect="1"/>
          </p:cNvPicPr>
          <p:nvPr/>
        </p:nvPicPr>
        <p:blipFill>
          <a:blip r:embed="rId4"/>
          <a:stretch>
            <a:fillRect/>
          </a:stretch>
        </p:blipFill>
        <p:spPr>
          <a:xfrm>
            <a:off x="611560" y="3495207"/>
            <a:ext cx="3744416" cy="2473680"/>
          </a:xfrm>
          <a:prstGeom prst="rect">
            <a:avLst/>
          </a:prstGeom>
        </p:spPr>
      </p:pic>
      <p:pic>
        <p:nvPicPr>
          <p:cNvPr id="7" name="Imagen 6">
            <a:extLst>
              <a:ext uri="{FF2B5EF4-FFF2-40B4-BE49-F238E27FC236}">
                <a16:creationId xmlns:a16="http://schemas.microsoft.com/office/drawing/2014/main" id="{C4DFC1E1-CD7F-4CD5-A390-BA214373055A}"/>
              </a:ext>
            </a:extLst>
          </p:cNvPr>
          <p:cNvPicPr>
            <a:picLocks noChangeAspect="1"/>
          </p:cNvPicPr>
          <p:nvPr/>
        </p:nvPicPr>
        <p:blipFill>
          <a:blip r:embed="rId5"/>
          <a:stretch>
            <a:fillRect/>
          </a:stretch>
        </p:blipFill>
        <p:spPr>
          <a:xfrm>
            <a:off x="4355976" y="3495207"/>
            <a:ext cx="3528392" cy="2473680"/>
          </a:xfrm>
          <a:prstGeom prst="rect">
            <a:avLst/>
          </a:prstGeom>
        </p:spPr>
      </p:pic>
    </p:spTree>
    <p:extLst>
      <p:ext uri="{BB962C8B-B14F-4D97-AF65-F5344CB8AC3E}">
        <p14:creationId xmlns:p14="http://schemas.microsoft.com/office/powerpoint/2010/main" val="3876490541"/>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idx="1"/>
          </p:nvPr>
        </p:nvSpPr>
        <p:spPr>
          <a:xfrm>
            <a:off x="304800" y="1219200"/>
            <a:ext cx="8534400" cy="5353072"/>
          </a:xfrm>
        </p:spPr>
        <p:txBody>
          <a:bodyPr numCol="1">
            <a:normAutofit fontScale="92500" lnSpcReduction="10000"/>
          </a:bodyPr>
          <a:lstStyle/>
          <a:p>
            <a:pPr>
              <a:buClr>
                <a:schemeClr val="tx1"/>
              </a:buClr>
              <a:buFont typeface="Wingdings" pitchFamily="2" charset="2"/>
              <a:buChar char="§"/>
            </a:pPr>
            <a:endParaRPr lang="es-CO" sz="2000" dirty="0">
              <a:latin typeface="Arial" pitchFamily="34" charset="0"/>
              <a:cs typeface="Arial" pitchFamily="34" charset="0"/>
            </a:endParaRPr>
          </a:p>
          <a:p>
            <a:pPr>
              <a:buClr>
                <a:schemeClr val="tx1"/>
              </a:buClr>
              <a:buFont typeface="Wingdings" pitchFamily="2" charset="2"/>
              <a:buChar char="§"/>
            </a:pPr>
            <a:r>
              <a:rPr lang="es-CO" sz="2000" dirty="0">
                <a:latin typeface="Arial" pitchFamily="34" charset="0"/>
                <a:cs typeface="Arial" pitchFamily="34" charset="0"/>
              </a:rPr>
              <a:t>3 MAQUINAS  CONTRAINCENDIOS EQUIPADAS</a:t>
            </a:r>
          </a:p>
          <a:p>
            <a:pPr marL="0" indent="0">
              <a:buClr>
                <a:schemeClr val="tx1"/>
              </a:buClr>
              <a:buNone/>
            </a:pPr>
            <a:endParaRPr lang="es-CO" sz="2000" dirty="0">
              <a:latin typeface="Arial" pitchFamily="34" charset="0"/>
              <a:cs typeface="Arial" pitchFamily="34" charset="0"/>
            </a:endParaRPr>
          </a:p>
          <a:p>
            <a:pPr>
              <a:buClr>
                <a:schemeClr val="tx1"/>
              </a:buClr>
              <a:buFont typeface="Wingdings" pitchFamily="2" charset="2"/>
              <a:buChar char="§"/>
            </a:pPr>
            <a:r>
              <a:rPr lang="es-CO" sz="2000" dirty="0">
                <a:latin typeface="Arial" pitchFamily="34" charset="0"/>
                <a:cs typeface="Arial" pitchFamily="34" charset="0"/>
              </a:rPr>
              <a:t>1 CARRO TANQUE </a:t>
            </a:r>
          </a:p>
          <a:p>
            <a:pPr>
              <a:buClr>
                <a:schemeClr val="tx1"/>
              </a:buClr>
              <a:buNone/>
            </a:pPr>
            <a:endParaRPr lang="es-CO" sz="2000" dirty="0">
              <a:latin typeface="Arial" pitchFamily="34" charset="0"/>
              <a:cs typeface="Arial" pitchFamily="34" charset="0"/>
            </a:endParaRPr>
          </a:p>
          <a:p>
            <a:pPr lvl="0">
              <a:buClr>
                <a:schemeClr val="tx1"/>
              </a:buClr>
              <a:buFont typeface="Wingdings" pitchFamily="2" charset="2"/>
              <a:buChar char="§"/>
            </a:pPr>
            <a:r>
              <a:rPr lang="es-CO" sz="2000" dirty="0">
                <a:latin typeface="Arial" pitchFamily="34" charset="0"/>
                <a:cs typeface="Arial" pitchFamily="34" charset="0"/>
              </a:rPr>
              <a:t>1 VEHICULO DE INTERVENCIÓN RÁPIDA</a:t>
            </a:r>
          </a:p>
          <a:p>
            <a:pPr lvl="0">
              <a:buClr>
                <a:schemeClr val="tx1"/>
              </a:buClr>
              <a:buNone/>
            </a:pPr>
            <a:endParaRPr lang="es-CO" sz="2000" dirty="0">
              <a:latin typeface="Arial" pitchFamily="34" charset="0"/>
              <a:cs typeface="Arial" pitchFamily="34" charset="0"/>
            </a:endParaRPr>
          </a:p>
          <a:p>
            <a:pPr lvl="0">
              <a:buClr>
                <a:schemeClr val="tx1"/>
              </a:buClr>
              <a:buFont typeface="Wingdings" pitchFamily="2" charset="2"/>
              <a:buChar char="§"/>
            </a:pPr>
            <a:r>
              <a:rPr lang="es-CO" sz="2000" dirty="0">
                <a:latin typeface="Arial" pitchFamily="34" charset="0"/>
                <a:cs typeface="Arial" pitchFamily="34" charset="0"/>
              </a:rPr>
              <a:t>1 UNIDAD DE INSPECCIONES </a:t>
            </a:r>
          </a:p>
          <a:p>
            <a:pPr lvl="0">
              <a:buClr>
                <a:schemeClr val="tx1"/>
              </a:buClr>
              <a:buNone/>
            </a:pPr>
            <a:endParaRPr lang="es-CO" sz="2000" dirty="0">
              <a:latin typeface="Arial" pitchFamily="34" charset="0"/>
              <a:cs typeface="Arial" pitchFamily="34" charset="0"/>
            </a:endParaRPr>
          </a:p>
          <a:p>
            <a:pPr lvl="0">
              <a:buClr>
                <a:schemeClr val="tx1"/>
              </a:buClr>
              <a:buFont typeface="Wingdings" pitchFamily="2" charset="2"/>
              <a:buChar char="§"/>
            </a:pPr>
            <a:r>
              <a:rPr lang="es-CO" sz="2000" dirty="0">
                <a:latin typeface="Arial" pitchFamily="34" charset="0"/>
                <a:cs typeface="Arial" pitchFamily="34" charset="0"/>
              </a:rPr>
              <a:t>1 UNIDAD DE RESCATE TRANSPORTE DE PERSONAL </a:t>
            </a:r>
          </a:p>
          <a:p>
            <a:pPr lvl="0">
              <a:buClr>
                <a:schemeClr val="tx1"/>
              </a:buClr>
              <a:buNone/>
            </a:pPr>
            <a:endParaRPr lang="es-CO" sz="2000" dirty="0">
              <a:latin typeface="Arial" pitchFamily="34" charset="0"/>
              <a:cs typeface="Arial" pitchFamily="34" charset="0"/>
            </a:endParaRPr>
          </a:p>
          <a:p>
            <a:pPr lvl="0">
              <a:buClr>
                <a:schemeClr val="tx1"/>
              </a:buClr>
              <a:buFont typeface="Wingdings" pitchFamily="2" charset="2"/>
              <a:buChar char="§"/>
            </a:pPr>
            <a:r>
              <a:rPr lang="es-CO" sz="2000" dirty="0">
                <a:latin typeface="Arial" pitchFamily="34" charset="0"/>
                <a:cs typeface="Arial" pitchFamily="34" charset="0"/>
              </a:rPr>
              <a:t>3 AMBULANCIA TAB </a:t>
            </a:r>
          </a:p>
          <a:p>
            <a:pPr lvl="0">
              <a:buClr>
                <a:schemeClr val="tx1"/>
              </a:buClr>
              <a:buNone/>
            </a:pPr>
            <a:endParaRPr lang="es-CO" sz="2000" dirty="0">
              <a:latin typeface="Arial" pitchFamily="34" charset="0"/>
              <a:cs typeface="Arial" pitchFamily="34" charset="0"/>
            </a:endParaRPr>
          </a:p>
          <a:p>
            <a:pPr lvl="0">
              <a:buClr>
                <a:schemeClr val="tx1"/>
              </a:buClr>
              <a:buFont typeface="Wingdings" pitchFamily="2" charset="2"/>
              <a:buChar char="§"/>
            </a:pPr>
            <a:r>
              <a:rPr lang="es-CO" sz="2000" dirty="0">
                <a:latin typeface="Arial" pitchFamily="34" charset="0"/>
                <a:cs typeface="Arial" pitchFamily="34" charset="0"/>
              </a:rPr>
              <a:t>1  MOTO CARGUERO   </a:t>
            </a:r>
          </a:p>
          <a:p>
            <a:pPr lvl="0">
              <a:buClr>
                <a:schemeClr val="tx1"/>
              </a:buClr>
              <a:buNone/>
            </a:pPr>
            <a:endParaRPr lang="es-CO" sz="2000" dirty="0">
              <a:latin typeface="Arial" pitchFamily="34" charset="0"/>
              <a:cs typeface="Arial" pitchFamily="34" charset="0"/>
            </a:endParaRPr>
          </a:p>
          <a:p>
            <a:pPr lvl="0">
              <a:buClr>
                <a:schemeClr val="tx1"/>
              </a:buClr>
              <a:buNone/>
            </a:pPr>
            <a:r>
              <a:rPr lang="es-CO" sz="2000" dirty="0">
                <a:latin typeface="Arial" pitchFamily="34" charset="0"/>
                <a:cs typeface="Arial" pitchFamily="34" charset="0"/>
              </a:rPr>
              <a:t>TOTAL DISPONIBILIDAD DE VEHICULOS	11</a:t>
            </a:r>
          </a:p>
          <a:p>
            <a:pPr>
              <a:buFont typeface="Wingdings" pitchFamily="2" charset="2"/>
              <a:buChar char="§"/>
            </a:pPr>
            <a:endParaRPr lang="en-US" sz="2000" dirty="0"/>
          </a:p>
          <a:p>
            <a:pPr>
              <a:buFont typeface="Wingdings" pitchFamily="2" charset="2"/>
              <a:buChar char="§"/>
            </a:pPr>
            <a:endParaRPr lang="es-CO" sz="2000" dirty="0"/>
          </a:p>
          <a:p>
            <a:pPr>
              <a:buNone/>
            </a:pPr>
            <a:endParaRPr lang="es-CO" sz="2000" dirty="0"/>
          </a:p>
        </p:txBody>
      </p:sp>
      <p:sp>
        <p:nvSpPr>
          <p:cNvPr id="7" name="Rectangle 2"/>
          <p:cNvSpPr txBox="1">
            <a:spLocks noChangeArrowheads="1"/>
          </p:cNvSpPr>
          <p:nvPr/>
        </p:nvSpPr>
        <p:spPr>
          <a:xfrm>
            <a:off x="533400" y="457200"/>
            <a:ext cx="8382000" cy="609600"/>
          </a:xfrm>
          <a:prstGeom prst="rect">
            <a:avLst/>
          </a:prstGeom>
        </p:spPr>
        <p:txBody>
          <a:bodyPr vert="horz" anchor="b">
            <a:noAutofit/>
          </a:bodyPr>
          <a:lstStyle/>
          <a:p>
            <a:pPr lvl="0" algn="ctr" fontAlgn="auto">
              <a:spcAft>
                <a:spcPts val="0"/>
              </a:spcAft>
              <a:defRPr/>
            </a:pPr>
            <a:r>
              <a:rPr kumimoji="0" lang="es-CO" sz="2800" b="1" i="1" u="sng" strike="noStrike" kern="1200" cap="none" spc="0" normalizeH="0" baseline="0" noProof="0" dirty="0">
                <a:ln>
                  <a:noFill/>
                </a:ln>
                <a:solidFill>
                  <a:srgbClr val="FF0000"/>
                </a:solidFill>
                <a:effectLst/>
                <a:uLnTx/>
                <a:uFillTx/>
                <a:latin typeface="+mj-lt"/>
                <a:ea typeface="+mj-ea"/>
                <a:cs typeface="+mj-cs"/>
              </a:rPr>
              <a:t>DISPONIBILIDAD</a:t>
            </a:r>
            <a:r>
              <a:rPr kumimoji="0" lang="es-CO" sz="2800" b="1" i="1" u="sng" strike="noStrike" kern="1200" cap="none" spc="0" normalizeH="0" noProof="0" dirty="0">
                <a:ln>
                  <a:noFill/>
                </a:ln>
                <a:solidFill>
                  <a:srgbClr val="FF0000"/>
                </a:solidFill>
                <a:effectLst/>
                <a:uLnTx/>
                <a:uFillTx/>
                <a:latin typeface="+mj-lt"/>
                <a:ea typeface="+mj-ea"/>
                <a:cs typeface="+mj-cs"/>
              </a:rPr>
              <a:t> MAQUINAS </a:t>
            </a:r>
            <a:endParaRPr kumimoji="0" lang="es-ES" sz="2800" b="1" i="1" u="none" strike="noStrike" kern="1200" cap="none" spc="0" normalizeH="0" baseline="0" noProof="0" dirty="0">
              <a:ln>
                <a:noFill/>
              </a:ln>
              <a:solidFill>
                <a:srgbClr val="FF0000"/>
              </a:solidFill>
              <a:effectLst/>
              <a:uLnTx/>
              <a:uFillTx/>
              <a:latin typeface="+mj-lt"/>
              <a:ea typeface="+mj-ea"/>
              <a:cs typeface="+mj-cs"/>
            </a:endParaRPr>
          </a:p>
        </p:txBody>
      </p:sp>
    </p:spTree>
    <p:extLst>
      <p:ext uri="{BB962C8B-B14F-4D97-AF65-F5344CB8AC3E}">
        <p14:creationId xmlns:p14="http://schemas.microsoft.com/office/powerpoint/2010/main" val="1862111346"/>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362200" y="0"/>
            <a:ext cx="5410200" cy="1071546"/>
          </a:xfrm>
        </p:spPr>
        <p:txBody>
          <a:bodyPr>
            <a:normAutofit/>
          </a:bodyPr>
          <a:lstStyle/>
          <a:p>
            <a:pPr algn="ctr"/>
            <a:r>
              <a:rPr lang="es-CO" sz="3200" u="sng" dirty="0">
                <a:solidFill>
                  <a:srgbClr val="FF0000"/>
                </a:solidFill>
              </a:rPr>
              <a:t/>
            </a:r>
            <a:br>
              <a:rPr lang="es-CO" sz="3200" u="sng" dirty="0">
                <a:solidFill>
                  <a:srgbClr val="FF0000"/>
                </a:solidFill>
              </a:rPr>
            </a:br>
            <a:r>
              <a:rPr lang="es-CO" sz="3200" u="sng" dirty="0">
                <a:solidFill>
                  <a:srgbClr val="FF0000"/>
                </a:solidFill>
              </a:rPr>
              <a:t>INTRODUCCION</a:t>
            </a:r>
            <a:endParaRPr lang="es-ES" sz="3200" b="1" i="1" u="sng" dirty="0">
              <a:solidFill>
                <a:srgbClr val="FF0000"/>
              </a:solidFill>
            </a:endParaRPr>
          </a:p>
        </p:txBody>
      </p:sp>
      <p:sp>
        <p:nvSpPr>
          <p:cNvPr id="156675" name="Rectangle 3"/>
          <p:cNvSpPr>
            <a:spLocks noGrp="1" noChangeArrowheads="1"/>
          </p:cNvSpPr>
          <p:nvPr>
            <p:ph idx="1"/>
          </p:nvPr>
        </p:nvSpPr>
        <p:spPr>
          <a:xfrm>
            <a:off x="214282" y="1142984"/>
            <a:ext cx="8715436" cy="5181616"/>
          </a:xfrm>
        </p:spPr>
        <p:txBody>
          <a:bodyPr>
            <a:normAutofit fontScale="62500" lnSpcReduction="20000"/>
          </a:bodyPr>
          <a:lstStyle/>
          <a:p>
            <a:pPr algn="just">
              <a:buNone/>
            </a:pPr>
            <a:r>
              <a:rPr lang="es-CO" sz="3400" dirty="0"/>
              <a:t>    </a:t>
            </a:r>
            <a:r>
              <a:rPr lang="es-CO" sz="3400" b="1" dirty="0"/>
              <a:t>Responsabilidad compartida. </a:t>
            </a:r>
            <a:r>
              <a:rPr lang="es-CO" sz="3400" dirty="0"/>
              <a:t>La gestión integral del riesgo contra incendio, los preparativos y atención de rescates en todas sus modalidades y la atención de incidentes con materiales peligrosos es responsabilidad de todas las autoridades y de los habitantes del territorio colombiano, en especial,  </a:t>
            </a:r>
            <a:r>
              <a:rPr lang="es-CO" sz="3400" b="1" dirty="0"/>
              <a:t>LOS MUNICIPIOS </a:t>
            </a:r>
            <a:r>
              <a:rPr lang="es-CO" sz="3400" dirty="0"/>
              <a:t>Ley 1575, o quien haga sus veces, los Departamentos y la Nación. Esto sin perjuicio de las atribuciones de las demás entidades que conforman el Sistema Nacional para la Prevención y Atención de Desastres. </a:t>
            </a:r>
          </a:p>
          <a:p>
            <a:pPr algn="just">
              <a:buNone/>
            </a:pPr>
            <a:r>
              <a:rPr lang="es-CO" sz="3400" dirty="0"/>
              <a:t>    </a:t>
            </a:r>
          </a:p>
          <a:p>
            <a:pPr algn="just">
              <a:buNone/>
            </a:pPr>
            <a:r>
              <a:rPr lang="es-CO" sz="3400" dirty="0"/>
              <a:t>	 </a:t>
            </a:r>
            <a:r>
              <a:rPr lang="es-CO" sz="3400" b="1" dirty="0"/>
              <a:t>La gestión integral del riesgo contra incendio. </a:t>
            </a:r>
            <a:r>
              <a:rPr lang="es-CO" sz="3400" dirty="0"/>
              <a:t>La gestión integral del riesgo contra incendio, los preparativos y atención de rescates en todas sus modalidades y la atención de incidentes con materiales peligrosos, estarán a cargo de las instituciones </a:t>
            </a:r>
            <a:r>
              <a:rPr lang="es-CO" sz="3400" dirty="0" err="1"/>
              <a:t>Bomberiles</a:t>
            </a:r>
            <a:r>
              <a:rPr lang="es-CO" sz="3400" dirty="0"/>
              <a:t> y para todos sus efectos, constituyen un </a:t>
            </a:r>
            <a:r>
              <a:rPr lang="es-CO" sz="3400" b="1" u="sng" dirty="0"/>
              <a:t>SERVICIO PÚBLICO ESENCIAL A CARGO DEL ESTADO</a:t>
            </a:r>
            <a:r>
              <a:rPr lang="es-CO" sz="3400" dirty="0"/>
              <a:t>. </a:t>
            </a:r>
          </a:p>
          <a:p>
            <a:pPr algn="just">
              <a:buNone/>
            </a:pPr>
            <a:r>
              <a:rPr lang="es-CO" sz="3400" dirty="0"/>
              <a:t>    Es deber del Estado asegurar su prestación eficiente a todos los habitantes del territorio nacional, en forma directa a través de Cuerpos de Bomberos Oficiales, Voluntarios y aeronáuticos. </a:t>
            </a:r>
          </a:p>
          <a:p>
            <a:pPr>
              <a:buNone/>
            </a:pPr>
            <a:endParaRPr lang="es-CO" sz="2900" dirty="0"/>
          </a:p>
        </p:txBody>
      </p:sp>
    </p:spTree>
    <p:extLst>
      <p:ext uri="{BB962C8B-B14F-4D97-AF65-F5344CB8AC3E}">
        <p14:creationId xmlns:p14="http://schemas.microsoft.com/office/powerpoint/2010/main" val="3759419892"/>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idx="1"/>
          </p:nvPr>
        </p:nvSpPr>
        <p:spPr>
          <a:xfrm>
            <a:off x="304800" y="1219200"/>
            <a:ext cx="8534400" cy="5353072"/>
          </a:xfrm>
        </p:spPr>
        <p:txBody>
          <a:bodyPr numCol="1">
            <a:normAutofit/>
          </a:bodyPr>
          <a:lstStyle/>
          <a:p>
            <a:pPr>
              <a:buFont typeface="Wingdings" pitchFamily="2" charset="2"/>
              <a:buChar char="§"/>
            </a:pPr>
            <a:endParaRPr lang="en-US" sz="2000" dirty="0"/>
          </a:p>
          <a:p>
            <a:pPr>
              <a:buFont typeface="Wingdings" pitchFamily="2" charset="2"/>
              <a:buChar char="§"/>
            </a:pPr>
            <a:endParaRPr lang="es-CO" sz="2000" dirty="0"/>
          </a:p>
          <a:p>
            <a:pPr>
              <a:buNone/>
            </a:pPr>
            <a:endParaRPr lang="es-CO" sz="2000" dirty="0"/>
          </a:p>
        </p:txBody>
      </p:sp>
      <p:sp>
        <p:nvSpPr>
          <p:cNvPr id="7" name="Rectangle 2"/>
          <p:cNvSpPr txBox="1">
            <a:spLocks noChangeArrowheads="1"/>
          </p:cNvSpPr>
          <p:nvPr/>
        </p:nvSpPr>
        <p:spPr>
          <a:xfrm>
            <a:off x="533400" y="457200"/>
            <a:ext cx="8382000" cy="609600"/>
          </a:xfrm>
          <a:prstGeom prst="rect">
            <a:avLst/>
          </a:prstGeom>
        </p:spPr>
        <p:txBody>
          <a:bodyPr vert="horz" anchor="b">
            <a:noAutofit/>
          </a:bodyPr>
          <a:lstStyle/>
          <a:p>
            <a:pPr lvl="0" algn="ctr" fontAlgn="auto">
              <a:spcAft>
                <a:spcPts val="0"/>
              </a:spcAft>
              <a:defRPr/>
            </a:pPr>
            <a:endParaRPr kumimoji="0" lang="es-ES" sz="2800" b="1" i="1" u="none" strike="noStrike" kern="1200" cap="none" spc="0" normalizeH="0" baseline="0" noProof="0" dirty="0">
              <a:ln>
                <a:noFill/>
              </a:ln>
              <a:solidFill>
                <a:srgbClr val="FF0000"/>
              </a:solidFill>
              <a:effectLst/>
              <a:uLnTx/>
              <a:uFillTx/>
              <a:latin typeface="+mj-lt"/>
              <a:ea typeface="+mj-ea"/>
              <a:cs typeface="+mj-cs"/>
            </a:endParaRPr>
          </a:p>
        </p:txBody>
      </p:sp>
      <p:pic>
        <p:nvPicPr>
          <p:cNvPr id="2" name="Imagen 1">
            <a:extLst>
              <a:ext uri="{FF2B5EF4-FFF2-40B4-BE49-F238E27FC236}">
                <a16:creationId xmlns:a16="http://schemas.microsoft.com/office/drawing/2014/main" id="{2CEE087B-4B60-42B3-BA4B-47986856728A}"/>
              </a:ext>
            </a:extLst>
          </p:cNvPr>
          <p:cNvPicPr>
            <a:picLocks noChangeAspect="1"/>
          </p:cNvPicPr>
          <p:nvPr/>
        </p:nvPicPr>
        <p:blipFill>
          <a:blip r:embed="rId2"/>
          <a:stretch>
            <a:fillRect/>
          </a:stretch>
        </p:blipFill>
        <p:spPr>
          <a:xfrm>
            <a:off x="683568" y="836712"/>
            <a:ext cx="7704856" cy="5591337"/>
          </a:xfrm>
          <a:prstGeom prst="rect">
            <a:avLst/>
          </a:prstGeom>
        </p:spPr>
      </p:pic>
    </p:spTree>
    <p:extLst>
      <p:ext uri="{BB962C8B-B14F-4D97-AF65-F5344CB8AC3E}">
        <p14:creationId xmlns:p14="http://schemas.microsoft.com/office/powerpoint/2010/main" val="604659690"/>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idx="1"/>
          </p:nvPr>
        </p:nvSpPr>
        <p:spPr>
          <a:xfrm>
            <a:off x="304800" y="1000108"/>
            <a:ext cx="8534400" cy="5572164"/>
          </a:xfrm>
        </p:spPr>
        <p:txBody>
          <a:bodyPr numCol="2">
            <a:normAutofit fontScale="92500" lnSpcReduction="20000"/>
          </a:bodyPr>
          <a:lstStyle/>
          <a:p>
            <a:pPr marL="0" lvl="0" indent="0">
              <a:buClr>
                <a:schemeClr val="tx1"/>
              </a:buClr>
              <a:buNone/>
            </a:pPr>
            <a:endParaRPr lang="es-CO" sz="2000" dirty="0"/>
          </a:p>
          <a:p>
            <a:pPr lvl="0">
              <a:buClr>
                <a:schemeClr val="tx1"/>
              </a:buClr>
              <a:buFont typeface="Wingdings" pitchFamily="2" charset="2"/>
              <a:buChar char="§"/>
            </a:pPr>
            <a:r>
              <a:rPr lang="es-CO" sz="2000" dirty="0"/>
              <a:t>3 	Equipos MATPEL  Atención de 	emergencias químicas</a:t>
            </a:r>
          </a:p>
          <a:p>
            <a:pPr lvl="0">
              <a:buClr>
                <a:schemeClr val="tx1"/>
              </a:buClr>
              <a:buFont typeface="Wingdings" pitchFamily="2" charset="2"/>
              <a:buChar char="§"/>
            </a:pPr>
            <a:r>
              <a:rPr lang="es-CO" sz="2000" dirty="0"/>
              <a:t>3 	equipos de rapel rescate en 	alturas</a:t>
            </a:r>
          </a:p>
          <a:p>
            <a:pPr lvl="0">
              <a:buClr>
                <a:schemeClr val="tx1"/>
              </a:buClr>
              <a:buFont typeface="Wingdings" pitchFamily="2" charset="2"/>
              <a:buChar char="§"/>
            </a:pPr>
            <a:r>
              <a:rPr lang="es-CO" sz="2000" dirty="0"/>
              <a:t>6 	equipos de rescate completos</a:t>
            </a:r>
          </a:p>
          <a:p>
            <a:pPr lvl="0">
              <a:buClr>
                <a:schemeClr val="tx1"/>
              </a:buClr>
              <a:buFont typeface="Wingdings" pitchFamily="2" charset="2"/>
              <a:buChar char="§"/>
            </a:pPr>
            <a:r>
              <a:rPr lang="es-CO" sz="2000" dirty="0"/>
              <a:t> 16	radios de comunicaciones 	portátil</a:t>
            </a:r>
          </a:p>
          <a:p>
            <a:pPr lvl="0">
              <a:buClr>
                <a:schemeClr val="tx1"/>
              </a:buClr>
              <a:buFont typeface="Wingdings" pitchFamily="2" charset="2"/>
              <a:buChar char="§"/>
            </a:pPr>
            <a:r>
              <a:rPr lang="es-CO" sz="2000" dirty="0"/>
              <a:t>1 	radio Base en la Central de 	Comunicaciones</a:t>
            </a:r>
          </a:p>
          <a:p>
            <a:pPr lvl="0">
              <a:buClr>
                <a:schemeClr val="tx1"/>
              </a:buClr>
              <a:buFont typeface="Wingdings" pitchFamily="2" charset="2"/>
              <a:buChar char="§"/>
            </a:pPr>
            <a:r>
              <a:rPr lang="es-CO" sz="2000" dirty="0"/>
              <a:t>10 	equipos de auto-contenido 	(S.C.B.A).</a:t>
            </a:r>
          </a:p>
          <a:p>
            <a:pPr lvl="0">
              <a:buClr>
                <a:schemeClr val="tx1"/>
              </a:buClr>
              <a:buNone/>
            </a:pPr>
            <a:r>
              <a:rPr lang="es-CO" sz="2000" dirty="0"/>
              <a:t>	</a:t>
            </a:r>
            <a:r>
              <a:rPr lang="es-CO" sz="1800" dirty="0"/>
              <a:t>Herramientas manuales de penetración y rescates de estructuras colapsadas </a:t>
            </a:r>
          </a:p>
          <a:p>
            <a:pPr lvl="0">
              <a:buClr>
                <a:schemeClr val="tx1"/>
              </a:buClr>
              <a:buFont typeface="Wingdings" pitchFamily="2" charset="2"/>
              <a:buChar char="§"/>
            </a:pPr>
            <a:r>
              <a:rPr lang="es-CO" sz="2000" dirty="0"/>
              <a:t>espina corta)</a:t>
            </a:r>
          </a:p>
          <a:p>
            <a:pPr>
              <a:buClr>
                <a:schemeClr val="tx1"/>
              </a:buClr>
              <a:buFont typeface="Wingdings" pitchFamily="2" charset="2"/>
              <a:buChar char="§"/>
            </a:pPr>
            <a:r>
              <a:rPr lang="es-CO" sz="2000" dirty="0"/>
              <a:t>2	</a:t>
            </a:r>
            <a:r>
              <a:rPr lang="es-CO" sz="2000" dirty="0" err="1"/>
              <a:t>Mototrozadora</a:t>
            </a:r>
            <a:r>
              <a:rPr lang="es-CO" sz="2000" dirty="0"/>
              <a:t> para rescates 	accidentes vehiculares</a:t>
            </a:r>
            <a:endParaRPr lang="en-US" sz="2000" dirty="0"/>
          </a:p>
          <a:p>
            <a:pPr>
              <a:buClr>
                <a:schemeClr val="tx1"/>
              </a:buClr>
              <a:buFont typeface="Wingdings" pitchFamily="2" charset="2"/>
              <a:buChar char="§"/>
            </a:pPr>
            <a:r>
              <a:rPr lang="es-CO" sz="2000" dirty="0"/>
              <a:t>3	 moto sierra para tala de 	árboles caídos por 	emergencias</a:t>
            </a:r>
          </a:p>
          <a:p>
            <a:pPr>
              <a:buClr>
                <a:schemeClr val="tx1"/>
              </a:buClr>
              <a:buFont typeface="Wingdings" pitchFamily="2" charset="2"/>
              <a:buChar char="§"/>
            </a:pPr>
            <a:r>
              <a:rPr lang="es-CO" sz="2000" dirty="0"/>
              <a:t>1 	equipo de extricación 	vehicular </a:t>
            </a:r>
          </a:p>
          <a:p>
            <a:pPr>
              <a:buClr>
                <a:schemeClr val="tx1"/>
              </a:buClr>
              <a:buFont typeface="Wingdings" pitchFamily="2" charset="2"/>
              <a:buChar char="§"/>
            </a:pPr>
            <a:r>
              <a:rPr lang="es-CO" sz="2000" dirty="0"/>
              <a:t>2 	reflector  para iluminación en 	atención de emergencias</a:t>
            </a:r>
          </a:p>
          <a:p>
            <a:pPr>
              <a:buClr>
                <a:schemeClr val="tx1"/>
              </a:buClr>
              <a:buFont typeface="Wingdings" pitchFamily="2" charset="2"/>
              <a:buChar char="§"/>
            </a:pPr>
            <a:r>
              <a:rPr lang="es-CO" sz="2000" dirty="0"/>
              <a:t>1         Martillo demoledor  </a:t>
            </a:r>
          </a:p>
          <a:p>
            <a:pPr>
              <a:buClr>
                <a:schemeClr val="tx1"/>
              </a:buClr>
              <a:buFont typeface="Wingdings" pitchFamily="2" charset="2"/>
              <a:buChar char="§"/>
            </a:pPr>
            <a:r>
              <a:rPr lang="es-CO" sz="2000" dirty="0"/>
              <a:t>2 	Estación meteorológica 	(estática y portátil) </a:t>
            </a:r>
          </a:p>
          <a:p>
            <a:pPr>
              <a:buClr>
                <a:schemeClr val="tx1"/>
              </a:buClr>
              <a:buFont typeface="Wingdings" pitchFamily="2" charset="2"/>
              <a:buChar char="§"/>
            </a:pPr>
            <a:r>
              <a:rPr lang="es-CO" sz="2000" dirty="0"/>
              <a:t>1	GPS </a:t>
            </a:r>
          </a:p>
          <a:p>
            <a:pPr>
              <a:buClr>
                <a:schemeClr val="tx1"/>
              </a:buClr>
              <a:buFont typeface="Wingdings" pitchFamily="2" charset="2"/>
              <a:buChar char="§"/>
            </a:pPr>
            <a:r>
              <a:rPr lang="es-CO" sz="2000" dirty="0"/>
              <a:t>1         Motosierra telescópica </a:t>
            </a:r>
          </a:p>
          <a:p>
            <a:pPr>
              <a:buClr>
                <a:schemeClr val="tx1"/>
              </a:buClr>
              <a:buFont typeface="Wingdings" pitchFamily="2" charset="2"/>
              <a:buChar char="§"/>
            </a:pPr>
            <a:r>
              <a:rPr lang="es-CO" sz="2000" dirty="0"/>
              <a:t>2 	Motobombas  (2 sumergibles </a:t>
            </a:r>
          </a:p>
          <a:p>
            <a:pPr>
              <a:buClr>
                <a:schemeClr val="tx1"/>
              </a:buClr>
              <a:buFont typeface="Wingdings" pitchFamily="2" charset="2"/>
              <a:buChar char="§"/>
            </a:pPr>
            <a:r>
              <a:rPr lang="es-CO" sz="2000" dirty="0"/>
              <a:t>1         Equipo de detector de gases</a:t>
            </a:r>
          </a:p>
          <a:p>
            <a:pPr>
              <a:buClr>
                <a:schemeClr val="tx1"/>
              </a:buClr>
              <a:buFont typeface="Wingdings" pitchFamily="2" charset="2"/>
              <a:buChar char="§"/>
            </a:pPr>
            <a:r>
              <a:rPr lang="es-CO" sz="2000" dirty="0"/>
              <a:t>1	</a:t>
            </a:r>
            <a:r>
              <a:rPr lang="es-CO" sz="2000" dirty="0" err="1"/>
              <a:t>Propak</a:t>
            </a:r>
            <a:r>
              <a:rPr lang="es-CO" sz="2000" dirty="0"/>
              <a:t> ( generador de espuma)</a:t>
            </a:r>
          </a:p>
          <a:p>
            <a:pPr>
              <a:buClr>
                <a:schemeClr val="tx1"/>
              </a:buClr>
              <a:buFont typeface="Wingdings" pitchFamily="2" charset="2"/>
              <a:buChar char="§"/>
            </a:pPr>
            <a:r>
              <a:rPr lang="es-CO" sz="2000" dirty="0"/>
              <a:t>1         Bauer ( recarga de equipos de   	respiración.</a:t>
            </a:r>
          </a:p>
          <a:p>
            <a:pPr>
              <a:buClr>
                <a:schemeClr val="tx1"/>
              </a:buClr>
              <a:buFont typeface="Wingdings" pitchFamily="2" charset="2"/>
              <a:buChar char="§"/>
            </a:pPr>
            <a:r>
              <a:rPr lang="es-CO" sz="2000" dirty="0"/>
              <a:t>40      Trajes contra incendio </a:t>
            </a:r>
          </a:p>
          <a:p>
            <a:pPr>
              <a:buClr>
                <a:schemeClr val="tx1"/>
              </a:buClr>
              <a:buFont typeface="Wingdings" pitchFamily="2" charset="2"/>
              <a:buChar char="§"/>
            </a:pPr>
            <a:r>
              <a:rPr lang="es-CO" sz="2000" dirty="0"/>
              <a:t>2         Escaleras de extensión dos 	cuerpos </a:t>
            </a:r>
          </a:p>
          <a:p>
            <a:pPr>
              <a:buFont typeface="Wingdings" pitchFamily="2" charset="2"/>
              <a:buChar char="§"/>
            </a:pPr>
            <a:endParaRPr lang="en-US" sz="2000" dirty="0"/>
          </a:p>
          <a:p>
            <a:pPr>
              <a:buFont typeface="Wingdings" pitchFamily="2" charset="2"/>
              <a:buChar char="§"/>
            </a:pPr>
            <a:endParaRPr lang="es-CO" sz="2000" dirty="0"/>
          </a:p>
          <a:p>
            <a:pPr>
              <a:buNone/>
            </a:pPr>
            <a:endParaRPr lang="es-CO" sz="2000" dirty="0"/>
          </a:p>
        </p:txBody>
      </p:sp>
      <p:sp>
        <p:nvSpPr>
          <p:cNvPr id="7" name="Rectangle 2"/>
          <p:cNvSpPr txBox="1">
            <a:spLocks noChangeArrowheads="1"/>
          </p:cNvSpPr>
          <p:nvPr/>
        </p:nvSpPr>
        <p:spPr>
          <a:xfrm>
            <a:off x="533400" y="457200"/>
            <a:ext cx="8382000" cy="609600"/>
          </a:xfrm>
          <a:prstGeom prst="rect">
            <a:avLst/>
          </a:prstGeom>
        </p:spPr>
        <p:txBody>
          <a:bodyPr vert="horz" anchor="b">
            <a:noAutofit/>
          </a:bodyPr>
          <a:lstStyle/>
          <a:p>
            <a:pPr lvl="0" algn="ctr" fontAlgn="auto">
              <a:spcAft>
                <a:spcPts val="0"/>
              </a:spcAft>
              <a:defRPr/>
            </a:pPr>
            <a:r>
              <a:rPr kumimoji="0" lang="es-CO" sz="2800" b="1" i="1" u="sng" strike="noStrike" kern="1200" cap="none" spc="0" normalizeH="0" baseline="0" noProof="0" dirty="0">
                <a:ln>
                  <a:noFill/>
                </a:ln>
                <a:solidFill>
                  <a:srgbClr val="FF0000"/>
                </a:solidFill>
                <a:effectLst/>
                <a:uLnTx/>
                <a:uFillTx/>
                <a:latin typeface="+mj-lt"/>
                <a:ea typeface="+mj-ea"/>
                <a:cs typeface="+mj-cs"/>
              </a:rPr>
              <a:t>DISPONIBILIDAD</a:t>
            </a:r>
            <a:r>
              <a:rPr kumimoji="0" lang="es-CO" sz="2800" b="1" i="1" u="sng" strike="noStrike" kern="1200" cap="none" spc="0" normalizeH="0" noProof="0" dirty="0">
                <a:ln>
                  <a:noFill/>
                </a:ln>
                <a:solidFill>
                  <a:srgbClr val="FF0000"/>
                </a:solidFill>
                <a:effectLst/>
                <a:uLnTx/>
                <a:uFillTx/>
                <a:latin typeface="+mj-lt"/>
                <a:ea typeface="+mj-ea"/>
                <a:cs typeface="+mj-cs"/>
              </a:rPr>
              <a:t> EQUIPO S</a:t>
            </a:r>
            <a:endParaRPr kumimoji="0" lang="es-ES" sz="2800" b="1" i="1" u="none" strike="noStrike" kern="1200" cap="none" spc="0" normalizeH="0" baseline="0" noProof="0" dirty="0">
              <a:ln>
                <a:noFill/>
              </a:ln>
              <a:solidFill>
                <a:srgbClr val="FF0000"/>
              </a:solidFill>
              <a:effectLst/>
              <a:uLnTx/>
              <a:uFillTx/>
              <a:latin typeface="+mj-lt"/>
              <a:ea typeface="+mj-ea"/>
              <a:cs typeface="+mj-cs"/>
            </a:endParaRPr>
          </a:p>
        </p:txBody>
      </p:sp>
    </p:spTree>
    <p:extLst>
      <p:ext uri="{BB962C8B-B14F-4D97-AF65-F5344CB8AC3E}">
        <p14:creationId xmlns:p14="http://schemas.microsoft.com/office/powerpoint/2010/main" val="2989153498"/>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7358647-FBFB-4229-BA04-B015D5027E98}"/>
              </a:ext>
            </a:extLst>
          </p:cNvPr>
          <p:cNvPicPr>
            <a:picLocks noChangeAspect="1"/>
          </p:cNvPicPr>
          <p:nvPr/>
        </p:nvPicPr>
        <p:blipFill>
          <a:blip r:embed="rId2"/>
          <a:stretch>
            <a:fillRect/>
          </a:stretch>
        </p:blipFill>
        <p:spPr>
          <a:xfrm>
            <a:off x="395536" y="908720"/>
            <a:ext cx="3889585" cy="2389839"/>
          </a:xfrm>
          <a:prstGeom prst="rect">
            <a:avLst/>
          </a:prstGeom>
        </p:spPr>
      </p:pic>
      <p:pic>
        <p:nvPicPr>
          <p:cNvPr id="5" name="Imagen 4">
            <a:extLst>
              <a:ext uri="{FF2B5EF4-FFF2-40B4-BE49-F238E27FC236}">
                <a16:creationId xmlns:a16="http://schemas.microsoft.com/office/drawing/2014/main" id="{DDD962F8-AB78-47A4-A4B3-DDB8788A682F}"/>
              </a:ext>
            </a:extLst>
          </p:cNvPr>
          <p:cNvPicPr>
            <a:picLocks noChangeAspect="1"/>
          </p:cNvPicPr>
          <p:nvPr/>
        </p:nvPicPr>
        <p:blipFill>
          <a:blip r:embed="rId3"/>
          <a:stretch>
            <a:fillRect/>
          </a:stretch>
        </p:blipFill>
        <p:spPr>
          <a:xfrm>
            <a:off x="4285121" y="908719"/>
            <a:ext cx="3889585" cy="2389839"/>
          </a:xfrm>
          <a:prstGeom prst="rect">
            <a:avLst/>
          </a:prstGeom>
        </p:spPr>
      </p:pic>
      <p:pic>
        <p:nvPicPr>
          <p:cNvPr id="6" name="Imagen 5">
            <a:extLst>
              <a:ext uri="{FF2B5EF4-FFF2-40B4-BE49-F238E27FC236}">
                <a16:creationId xmlns:a16="http://schemas.microsoft.com/office/drawing/2014/main" id="{AAC43EBF-B22C-492A-AB02-BFA07F6C139E}"/>
              </a:ext>
            </a:extLst>
          </p:cNvPr>
          <p:cNvPicPr>
            <a:picLocks noChangeAspect="1"/>
          </p:cNvPicPr>
          <p:nvPr/>
        </p:nvPicPr>
        <p:blipFill>
          <a:blip r:embed="rId4"/>
          <a:stretch>
            <a:fillRect/>
          </a:stretch>
        </p:blipFill>
        <p:spPr>
          <a:xfrm>
            <a:off x="2123728" y="3298558"/>
            <a:ext cx="3889585" cy="2621507"/>
          </a:xfrm>
          <a:prstGeom prst="rect">
            <a:avLst/>
          </a:prstGeom>
        </p:spPr>
      </p:pic>
    </p:spTree>
    <p:extLst>
      <p:ext uri="{BB962C8B-B14F-4D97-AF65-F5344CB8AC3E}">
        <p14:creationId xmlns:p14="http://schemas.microsoft.com/office/powerpoint/2010/main" val="3957661447"/>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idx="1"/>
          </p:nvPr>
        </p:nvSpPr>
        <p:spPr>
          <a:xfrm>
            <a:off x="228600" y="1447800"/>
            <a:ext cx="8726488" cy="4876800"/>
          </a:xfrm>
        </p:spPr>
        <p:txBody>
          <a:bodyPr>
            <a:normAutofit/>
          </a:bodyPr>
          <a:lstStyle/>
          <a:p>
            <a:pPr lvl="3">
              <a:buNone/>
            </a:pPr>
            <a:endParaRPr lang="es-ES" sz="1800" dirty="0"/>
          </a:p>
          <a:p>
            <a:pPr lvl="1">
              <a:buNone/>
            </a:pPr>
            <a:endParaRPr lang="es-ES" sz="1600" dirty="0"/>
          </a:p>
          <a:p>
            <a:pPr>
              <a:buNone/>
            </a:pPr>
            <a:endParaRPr lang="es-ES" sz="2000" dirty="0"/>
          </a:p>
        </p:txBody>
      </p:sp>
      <p:pic>
        <p:nvPicPr>
          <p:cNvPr id="5" name="Picture 3" descr="C:\Users\usuario\Desktop\unnamed.png"/>
          <p:cNvPicPr>
            <a:picLocks noChangeAspect="1" noChangeArrowheads="1"/>
          </p:cNvPicPr>
          <p:nvPr/>
        </p:nvPicPr>
        <p:blipFill>
          <a:blip r:embed="rId2"/>
          <a:srcRect/>
          <a:stretch>
            <a:fillRect/>
          </a:stretch>
        </p:blipFill>
        <p:spPr bwMode="auto">
          <a:xfrm>
            <a:off x="5152996" y="1142984"/>
            <a:ext cx="3991004" cy="5314950"/>
          </a:xfrm>
          <a:prstGeom prst="rect">
            <a:avLst/>
          </a:prstGeom>
          <a:noFill/>
        </p:spPr>
      </p:pic>
      <p:sp>
        <p:nvSpPr>
          <p:cNvPr id="6" name="5 CuadroTexto"/>
          <p:cNvSpPr txBox="1"/>
          <p:nvPr/>
        </p:nvSpPr>
        <p:spPr>
          <a:xfrm>
            <a:off x="0" y="2500306"/>
            <a:ext cx="4714876"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CO" sz="3600" dirty="0">
                <a:solidFill>
                  <a:srgbClr val="002060"/>
                </a:solidFill>
                <a:latin typeface="Arial Black" pitchFamily="34" charset="0"/>
              </a:rPr>
              <a:t>PLAN DE COMPRAS MEJORAMIENTO INSTITUCION  2020</a:t>
            </a:r>
          </a:p>
          <a:p>
            <a:r>
              <a:rPr lang="es-CO" sz="3600" dirty="0">
                <a:solidFill>
                  <a:srgbClr val="002060"/>
                </a:solidFill>
                <a:latin typeface="Arial Black" pitchFamily="34" charset="0"/>
              </a:rPr>
              <a:t>                </a:t>
            </a:r>
          </a:p>
        </p:txBody>
      </p:sp>
    </p:spTree>
    <p:extLst>
      <p:ext uri="{BB962C8B-B14F-4D97-AF65-F5344CB8AC3E}">
        <p14:creationId xmlns:p14="http://schemas.microsoft.com/office/powerpoint/2010/main" val="656770132"/>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idx="1"/>
          </p:nvPr>
        </p:nvSpPr>
        <p:spPr>
          <a:xfrm>
            <a:off x="228600" y="1447800"/>
            <a:ext cx="8726488" cy="4876800"/>
          </a:xfrm>
        </p:spPr>
        <p:txBody>
          <a:bodyPr>
            <a:normAutofit/>
          </a:bodyPr>
          <a:lstStyle/>
          <a:p>
            <a:pPr lvl="3">
              <a:buNone/>
            </a:pPr>
            <a:endParaRPr lang="es-ES" sz="1800" dirty="0"/>
          </a:p>
          <a:p>
            <a:pPr lvl="1">
              <a:buNone/>
            </a:pPr>
            <a:endParaRPr lang="es-ES" sz="1600" dirty="0"/>
          </a:p>
          <a:p>
            <a:pPr>
              <a:buNone/>
            </a:pPr>
            <a:endParaRPr lang="es-ES" sz="2000" dirty="0"/>
          </a:p>
        </p:txBody>
      </p:sp>
      <p:sp>
        <p:nvSpPr>
          <p:cNvPr id="3" name="Rectangle 1"/>
          <p:cNvSpPr>
            <a:spLocks noChangeArrowheads="1"/>
          </p:cNvSpPr>
          <p:nvPr/>
        </p:nvSpPr>
        <p:spPr bwMode="auto">
          <a:xfrm>
            <a:off x="457200" y="26098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1800" b="0" i="0" u="none" strike="noStrike" cap="none" normalizeH="0" baseline="0">
              <a:ln>
                <a:noFill/>
              </a:ln>
              <a:solidFill>
                <a:schemeClr val="tx1"/>
              </a:solidFill>
              <a:effectLst/>
              <a:latin typeface="Arial" pitchFamily="34" charset="0"/>
              <a:cs typeface="Arial" pitchFamily="34" charset="0"/>
            </a:endParaRPr>
          </a:p>
        </p:txBody>
      </p:sp>
      <p:sp>
        <p:nvSpPr>
          <p:cNvPr id="6" name="Rectangle 1"/>
          <p:cNvSpPr>
            <a:spLocks noChangeArrowheads="1"/>
          </p:cNvSpPr>
          <p:nvPr/>
        </p:nvSpPr>
        <p:spPr bwMode="auto">
          <a:xfrm>
            <a:off x="457200" y="30321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1"/>
          <p:cNvSpPr>
            <a:spLocks noChangeArrowheads="1"/>
          </p:cNvSpPr>
          <p:nvPr/>
        </p:nvSpPr>
        <p:spPr bwMode="auto">
          <a:xfrm>
            <a:off x="457200" y="25257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2"/>
          <p:cNvSpPr>
            <a:spLocks noChangeArrowheads="1"/>
          </p:cNvSpPr>
          <p:nvPr/>
        </p:nvSpPr>
        <p:spPr bwMode="auto">
          <a:xfrm>
            <a:off x="457200" y="23558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sz="1800" b="0" i="0" u="none" strike="noStrike" cap="none" normalizeH="0" baseline="0">
              <a:ln>
                <a:noFill/>
              </a:ln>
              <a:solidFill>
                <a:schemeClr val="tx1"/>
              </a:solidFill>
              <a:effectLst/>
              <a:latin typeface="Arial" pitchFamily="34" charset="0"/>
              <a:cs typeface="Arial" pitchFamily="34" charset="0"/>
            </a:endParaRPr>
          </a:p>
        </p:txBody>
      </p:sp>
      <p:pic>
        <p:nvPicPr>
          <p:cNvPr id="2" name="Imagen 1">
            <a:extLst>
              <a:ext uri="{FF2B5EF4-FFF2-40B4-BE49-F238E27FC236}">
                <a16:creationId xmlns:a16="http://schemas.microsoft.com/office/drawing/2014/main" id="{26D4BC8E-586B-4E6A-94FA-D641888FB788}"/>
              </a:ext>
            </a:extLst>
          </p:cNvPr>
          <p:cNvPicPr>
            <a:picLocks noChangeAspect="1"/>
          </p:cNvPicPr>
          <p:nvPr/>
        </p:nvPicPr>
        <p:blipFill>
          <a:blip r:embed="rId2"/>
          <a:stretch>
            <a:fillRect/>
          </a:stretch>
        </p:blipFill>
        <p:spPr>
          <a:xfrm>
            <a:off x="310526" y="908720"/>
            <a:ext cx="8522947" cy="5712447"/>
          </a:xfrm>
          <a:prstGeom prst="rect">
            <a:avLst/>
          </a:prstGeom>
        </p:spPr>
      </p:pic>
    </p:spTree>
    <p:extLst>
      <p:ext uri="{BB962C8B-B14F-4D97-AF65-F5344CB8AC3E}">
        <p14:creationId xmlns:p14="http://schemas.microsoft.com/office/powerpoint/2010/main" val="3097481456"/>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A0F740-121A-4F6A-B92C-519C315C168E}"/>
              </a:ext>
            </a:extLst>
          </p:cNvPr>
          <p:cNvPicPr>
            <a:picLocks noChangeAspect="1"/>
          </p:cNvPicPr>
          <p:nvPr/>
        </p:nvPicPr>
        <p:blipFill>
          <a:blip r:embed="rId2"/>
          <a:stretch>
            <a:fillRect/>
          </a:stretch>
        </p:blipFill>
        <p:spPr>
          <a:xfrm>
            <a:off x="310526" y="908720"/>
            <a:ext cx="8522947" cy="5712447"/>
          </a:xfrm>
          <a:prstGeom prst="rect">
            <a:avLst/>
          </a:prstGeom>
        </p:spPr>
      </p:pic>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550545F-49B4-4A40-97E2-87263B7FCAC0}"/>
              </a:ext>
            </a:extLst>
          </p:cNvPr>
          <p:cNvPicPr>
            <a:picLocks noChangeAspect="1"/>
          </p:cNvPicPr>
          <p:nvPr/>
        </p:nvPicPr>
        <p:blipFill>
          <a:blip r:embed="rId2"/>
          <a:stretch>
            <a:fillRect/>
          </a:stretch>
        </p:blipFill>
        <p:spPr>
          <a:xfrm>
            <a:off x="450747" y="836712"/>
            <a:ext cx="8242506" cy="2621507"/>
          </a:xfrm>
          <a:prstGeom prst="rect">
            <a:avLst/>
          </a:prstGeom>
        </p:spPr>
      </p:pic>
      <p:pic>
        <p:nvPicPr>
          <p:cNvPr id="3" name="Imagen 2">
            <a:extLst>
              <a:ext uri="{FF2B5EF4-FFF2-40B4-BE49-F238E27FC236}">
                <a16:creationId xmlns:a16="http://schemas.microsoft.com/office/drawing/2014/main" id="{50A2A0AA-6A27-4865-AE85-ACD4AE7DA2F8}"/>
              </a:ext>
            </a:extLst>
          </p:cNvPr>
          <p:cNvPicPr>
            <a:picLocks noChangeAspect="1"/>
          </p:cNvPicPr>
          <p:nvPr/>
        </p:nvPicPr>
        <p:blipFill>
          <a:blip r:embed="rId3"/>
          <a:stretch>
            <a:fillRect/>
          </a:stretch>
        </p:blipFill>
        <p:spPr>
          <a:xfrm>
            <a:off x="420264" y="3090642"/>
            <a:ext cx="8272989" cy="676715"/>
          </a:xfrm>
          <a:prstGeom prst="rect">
            <a:avLst/>
          </a:prstGeom>
        </p:spPr>
      </p:pic>
    </p:spTree>
    <p:extLst>
      <p:ext uri="{BB962C8B-B14F-4D97-AF65-F5344CB8AC3E}">
        <p14:creationId xmlns:p14="http://schemas.microsoft.com/office/powerpoint/2010/main" val="1321493265"/>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idx="1"/>
          </p:nvPr>
        </p:nvSpPr>
        <p:spPr>
          <a:xfrm>
            <a:off x="228600" y="1447800"/>
            <a:ext cx="8726488" cy="4876800"/>
          </a:xfrm>
        </p:spPr>
        <p:txBody>
          <a:bodyPr>
            <a:normAutofit/>
          </a:bodyPr>
          <a:lstStyle/>
          <a:p>
            <a:pPr lvl="3">
              <a:buNone/>
            </a:pPr>
            <a:endParaRPr lang="es-ES" sz="1800" dirty="0"/>
          </a:p>
          <a:p>
            <a:pPr lvl="1">
              <a:buNone/>
            </a:pPr>
            <a:endParaRPr lang="es-ES" sz="1600" dirty="0"/>
          </a:p>
          <a:p>
            <a:pPr>
              <a:buNone/>
            </a:pPr>
            <a:endParaRPr lang="es-ES" sz="2000" dirty="0"/>
          </a:p>
        </p:txBody>
      </p:sp>
      <p:pic>
        <p:nvPicPr>
          <p:cNvPr id="5" name="Picture 3" descr="C:\Users\usuario\Desktop\unnamed.png"/>
          <p:cNvPicPr>
            <a:picLocks noChangeAspect="1" noChangeArrowheads="1"/>
          </p:cNvPicPr>
          <p:nvPr/>
        </p:nvPicPr>
        <p:blipFill>
          <a:blip r:embed="rId2"/>
          <a:srcRect/>
          <a:stretch>
            <a:fillRect/>
          </a:stretch>
        </p:blipFill>
        <p:spPr bwMode="auto">
          <a:xfrm>
            <a:off x="5152996" y="1142984"/>
            <a:ext cx="3991004" cy="5314950"/>
          </a:xfrm>
          <a:prstGeom prst="rect">
            <a:avLst/>
          </a:prstGeom>
          <a:noFill/>
        </p:spPr>
      </p:pic>
      <p:sp>
        <p:nvSpPr>
          <p:cNvPr id="6" name="5 CuadroTexto"/>
          <p:cNvSpPr txBox="1"/>
          <p:nvPr/>
        </p:nvSpPr>
        <p:spPr>
          <a:xfrm>
            <a:off x="0" y="2500306"/>
            <a:ext cx="4714876"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CO" sz="3600" dirty="0">
                <a:solidFill>
                  <a:srgbClr val="002060"/>
                </a:solidFill>
                <a:latin typeface="Arial Black" pitchFamily="34" charset="0"/>
              </a:rPr>
              <a:t>EVENTOS ATENDIDOS   2019</a:t>
            </a:r>
          </a:p>
          <a:p>
            <a:r>
              <a:rPr lang="es-CO" sz="3600" dirty="0">
                <a:solidFill>
                  <a:srgbClr val="002060"/>
                </a:solidFill>
                <a:latin typeface="Arial Black" pitchFamily="34" charset="0"/>
              </a:rPr>
              <a:t>                </a:t>
            </a:r>
          </a:p>
        </p:txBody>
      </p:sp>
    </p:spTree>
    <p:extLst>
      <p:ext uri="{BB962C8B-B14F-4D97-AF65-F5344CB8AC3E}">
        <p14:creationId xmlns:p14="http://schemas.microsoft.com/office/powerpoint/2010/main" val="1744306841"/>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738BA09-4488-4CEE-A88D-845A482506B3}"/>
              </a:ext>
            </a:extLst>
          </p:cNvPr>
          <p:cNvPicPr>
            <a:picLocks noChangeAspect="1"/>
          </p:cNvPicPr>
          <p:nvPr/>
        </p:nvPicPr>
        <p:blipFill>
          <a:blip r:embed="rId2"/>
          <a:stretch>
            <a:fillRect/>
          </a:stretch>
        </p:blipFill>
        <p:spPr>
          <a:xfrm>
            <a:off x="365906" y="908720"/>
            <a:ext cx="8382558" cy="5460594"/>
          </a:xfrm>
          <a:prstGeom prst="rect">
            <a:avLst/>
          </a:prstGeom>
        </p:spPr>
      </p:pic>
      <p:sp>
        <p:nvSpPr>
          <p:cNvPr id="6" name="CuadroTexto 5">
            <a:extLst>
              <a:ext uri="{FF2B5EF4-FFF2-40B4-BE49-F238E27FC236}">
                <a16:creationId xmlns:a16="http://schemas.microsoft.com/office/drawing/2014/main" id="{B40E1D9A-0FEC-4001-9D5B-9E6AE21613E5}"/>
              </a:ext>
            </a:extLst>
          </p:cNvPr>
          <p:cNvSpPr txBox="1"/>
          <p:nvPr/>
        </p:nvSpPr>
        <p:spPr>
          <a:xfrm>
            <a:off x="0" y="188640"/>
            <a:ext cx="9144000" cy="369332"/>
          </a:xfrm>
          <a:prstGeom prst="rect">
            <a:avLst/>
          </a:prstGeom>
          <a:noFill/>
        </p:spPr>
        <p:txBody>
          <a:bodyPr wrap="square" rtlCol="0">
            <a:spAutoFit/>
          </a:bodyPr>
          <a:lstStyle/>
          <a:p>
            <a:pPr algn="ctr"/>
            <a:r>
              <a:rPr lang="es-CO" dirty="0"/>
              <a:t>EMERGENCIAS </a:t>
            </a:r>
            <a:endParaRPr lang="es-MX" dirty="0"/>
          </a:p>
        </p:txBody>
      </p:sp>
    </p:spTree>
    <p:extLst>
      <p:ext uri="{BB962C8B-B14F-4D97-AF65-F5344CB8AC3E}">
        <p14:creationId xmlns:p14="http://schemas.microsoft.com/office/powerpoint/2010/main" val="1264362157"/>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40E1D9A-0FEC-4001-9D5B-9E6AE21613E5}"/>
              </a:ext>
            </a:extLst>
          </p:cNvPr>
          <p:cNvSpPr txBox="1"/>
          <p:nvPr/>
        </p:nvSpPr>
        <p:spPr>
          <a:xfrm>
            <a:off x="-108520" y="260648"/>
            <a:ext cx="9144000" cy="369332"/>
          </a:xfrm>
          <a:prstGeom prst="rect">
            <a:avLst/>
          </a:prstGeom>
          <a:noFill/>
        </p:spPr>
        <p:txBody>
          <a:bodyPr wrap="square" rtlCol="0">
            <a:spAutoFit/>
          </a:bodyPr>
          <a:lstStyle/>
          <a:p>
            <a:pPr algn="ctr"/>
            <a:r>
              <a:rPr lang="es-CO" dirty="0"/>
              <a:t>CAPACITACIÓN  </a:t>
            </a:r>
            <a:endParaRPr lang="es-MX" dirty="0"/>
          </a:p>
        </p:txBody>
      </p:sp>
      <p:pic>
        <p:nvPicPr>
          <p:cNvPr id="2" name="Imagen 1">
            <a:extLst>
              <a:ext uri="{FF2B5EF4-FFF2-40B4-BE49-F238E27FC236}">
                <a16:creationId xmlns:a16="http://schemas.microsoft.com/office/drawing/2014/main" id="{5963F863-0871-4387-872B-B4C30BAF3390}"/>
              </a:ext>
            </a:extLst>
          </p:cNvPr>
          <p:cNvPicPr>
            <a:picLocks noChangeAspect="1"/>
          </p:cNvPicPr>
          <p:nvPr/>
        </p:nvPicPr>
        <p:blipFill>
          <a:blip r:embed="rId2"/>
          <a:stretch>
            <a:fillRect/>
          </a:stretch>
        </p:blipFill>
        <p:spPr>
          <a:xfrm>
            <a:off x="408808" y="1628800"/>
            <a:ext cx="8123631" cy="3354815"/>
          </a:xfrm>
          <a:prstGeom prst="rect">
            <a:avLst/>
          </a:prstGeom>
        </p:spPr>
      </p:pic>
    </p:spTree>
    <p:extLst>
      <p:ext uri="{BB962C8B-B14F-4D97-AF65-F5344CB8AC3E}">
        <p14:creationId xmlns:p14="http://schemas.microsoft.com/office/powerpoint/2010/main" val="234654024"/>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899592" y="548680"/>
            <a:ext cx="7793037" cy="576064"/>
          </a:xfrm>
        </p:spPr>
        <p:txBody>
          <a:bodyPr>
            <a:normAutofit/>
          </a:bodyPr>
          <a:lstStyle/>
          <a:p>
            <a:pPr algn="ctr"/>
            <a:r>
              <a:rPr lang="es-MX" sz="3200" b="1" i="1" u="sng" dirty="0">
                <a:solidFill>
                  <a:srgbClr val="FF0000"/>
                </a:solidFill>
              </a:rPr>
              <a:t>MARCO NORMATIVO</a:t>
            </a:r>
            <a:endParaRPr lang="es-ES" sz="3200" b="1" i="1" u="sng" dirty="0">
              <a:solidFill>
                <a:srgbClr val="FF0000"/>
              </a:solidFill>
            </a:endParaRPr>
          </a:p>
        </p:txBody>
      </p:sp>
      <p:sp>
        <p:nvSpPr>
          <p:cNvPr id="156675" name="Rectangle 3"/>
          <p:cNvSpPr>
            <a:spLocks noGrp="1" noChangeArrowheads="1"/>
          </p:cNvSpPr>
          <p:nvPr>
            <p:ph idx="1"/>
          </p:nvPr>
        </p:nvSpPr>
        <p:spPr>
          <a:xfrm>
            <a:off x="357158" y="1484784"/>
            <a:ext cx="8572560" cy="4825530"/>
          </a:xfrm>
        </p:spPr>
        <p:txBody>
          <a:bodyPr>
            <a:noAutofit/>
          </a:bodyPr>
          <a:lstStyle/>
          <a:p>
            <a:pPr algn="just"/>
            <a:r>
              <a:rPr lang="es-MX" sz="2000" b="1" dirty="0"/>
              <a:t>Ley 1575</a:t>
            </a:r>
            <a:r>
              <a:rPr lang="es-MX" sz="2000" dirty="0"/>
              <a:t> agosto 21 de 2012 Ley General de Bomberos de Colombia.</a:t>
            </a:r>
          </a:p>
          <a:p>
            <a:pPr algn="just"/>
            <a:r>
              <a:rPr lang="es-MX" sz="2000" b="1" dirty="0"/>
              <a:t>Ley 1523</a:t>
            </a:r>
            <a:r>
              <a:rPr lang="es-MX" sz="2000" dirty="0"/>
              <a:t> abril 24 de 2012 Política y Sistema Nacional de Gestión del Riesgo de Desastres.</a:t>
            </a:r>
          </a:p>
          <a:p>
            <a:pPr algn="just"/>
            <a:r>
              <a:rPr lang="es-MX" sz="2000" b="1" dirty="0"/>
              <a:t>Ley 1505 </a:t>
            </a:r>
            <a:r>
              <a:rPr lang="es-MX" sz="2000" dirty="0"/>
              <a:t>de </a:t>
            </a:r>
            <a:r>
              <a:rPr lang="es-CO" sz="2000" dirty="0"/>
              <a:t>por medio de la cual se crea el sub-sistema nacional de voluntarios de primera respuesta y se otorgan estímulos a los voluntarios de la defensa civil, de los cuerpos de bomberos de Colombia y de la cruz roja colombiana y se dictan otras disposiciones en materia de voluntariado en primera respuesta</a:t>
            </a:r>
            <a:r>
              <a:rPr lang="es-CO" sz="1200" dirty="0"/>
              <a:t>"</a:t>
            </a:r>
            <a:r>
              <a:rPr lang="es-MX" sz="1200" dirty="0"/>
              <a:t>        </a:t>
            </a:r>
            <a:endParaRPr lang="es-MX" sz="2000" dirty="0"/>
          </a:p>
          <a:p>
            <a:pPr algn="just"/>
            <a:r>
              <a:rPr lang="es-MX" sz="2000" b="1" dirty="0"/>
              <a:t>Resolución 0661 de 2014</a:t>
            </a:r>
            <a:r>
              <a:rPr lang="es-MX" sz="2000" dirty="0"/>
              <a:t> Reglamento Técnico, Administrativo, Operativo y académico de los Bomberos de Colombia.</a:t>
            </a:r>
          </a:p>
          <a:p>
            <a:pPr algn="just"/>
            <a:r>
              <a:rPr lang="es-MX" sz="2000" b="1" dirty="0"/>
              <a:t>Ley 734</a:t>
            </a:r>
            <a:r>
              <a:rPr lang="es-MX" sz="2000" dirty="0"/>
              <a:t> febrero 05 de 2002 Código Disciplinario Único para Bomberos Oficiales</a:t>
            </a:r>
          </a:p>
          <a:p>
            <a:pPr algn="just"/>
            <a:r>
              <a:rPr lang="es-MX" sz="2000" b="1" dirty="0"/>
              <a:t>Decreto 953</a:t>
            </a:r>
            <a:r>
              <a:rPr lang="es-MX" sz="2000" dirty="0"/>
              <a:t> abril 03 de 1997 Reglamento de Disciplina para Bomberos Voluntarios </a:t>
            </a:r>
            <a:endParaRPr lang="es-ES" sz="2000" dirty="0"/>
          </a:p>
        </p:txBody>
      </p:sp>
    </p:spTree>
    <p:extLst>
      <p:ext uri="{BB962C8B-B14F-4D97-AF65-F5344CB8AC3E}">
        <p14:creationId xmlns:p14="http://schemas.microsoft.com/office/powerpoint/2010/main" val="70520678"/>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40E1D9A-0FEC-4001-9D5B-9E6AE21613E5}"/>
              </a:ext>
            </a:extLst>
          </p:cNvPr>
          <p:cNvSpPr txBox="1"/>
          <p:nvPr/>
        </p:nvSpPr>
        <p:spPr>
          <a:xfrm>
            <a:off x="-108520" y="260648"/>
            <a:ext cx="9144000" cy="369332"/>
          </a:xfrm>
          <a:prstGeom prst="rect">
            <a:avLst/>
          </a:prstGeom>
          <a:noFill/>
        </p:spPr>
        <p:txBody>
          <a:bodyPr wrap="square" rtlCol="0">
            <a:spAutoFit/>
          </a:bodyPr>
          <a:lstStyle/>
          <a:p>
            <a:pPr algn="ctr"/>
            <a:r>
              <a:rPr lang="es-CO" dirty="0"/>
              <a:t>PREVENCIÓN   </a:t>
            </a:r>
            <a:endParaRPr lang="es-MX" dirty="0"/>
          </a:p>
        </p:txBody>
      </p:sp>
      <p:pic>
        <p:nvPicPr>
          <p:cNvPr id="3" name="Imagen 2">
            <a:extLst>
              <a:ext uri="{FF2B5EF4-FFF2-40B4-BE49-F238E27FC236}">
                <a16:creationId xmlns:a16="http://schemas.microsoft.com/office/drawing/2014/main" id="{BC1B0CAE-BABC-4A52-95A7-51406DDBF6D7}"/>
              </a:ext>
            </a:extLst>
          </p:cNvPr>
          <p:cNvPicPr>
            <a:picLocks noChangeAspect="1"/>
          </p:cNvPicPr>
          <p:nvPr/>
        </p:nvPicPr>
        <p:blipFill>
          <a:blip r:embed="rId2"/>
          <a:stretch>
            <a:fillRect/>
          </a:stretch>
        </p:blipFill>
        <p:spPr>
          <a:xfrm>
            <a:off x="621652" y="1052736"/>
            <a:ext cx="7900695" cy="3312368"/>
          </a:xfrm>
          <a:prstGeom prst="rect">
            <a:avLst/>
          </a:prstGeom>
        </p:spPr>
      </p:pic>
    </p:spTree>
    <p:extLst>
      <p:ext uri="{BB962C8B-B14F-4D97-AF65-F5344CB8AC3E}">
        <p14:creationId xmlns:p14="http://schemas.microsoft.com/office/powerpoint/2010/main" val="2478850483"/>
      </p:ext>
    </p:extLst>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idx="1"/>
          </p:nvPr>
        </p:nvSpPr>
        <p:spPr>
          <a:xfrm>
            <a:off x="228600" y="1447800"/>
            <a:ext cx="8726488" cy="4876800"/>
          </a:xfrm>
        </p:spPr>
        <p:txBody>
          <a:bodyPr>
            <a:normAutofit/>
          </a:bodyPr>
          <a:lstStyle/>
          <a:p>
            <a:pPr lvl="3">
              <a:buNone/>
            </a:pPr>
            <a:endParaRPr lang="es-ES" sz="1800" dirty="0"/>
          </a:p>
          <a:p>
            <a:pPr lvl="1">
              <a:buNone/>
            </a:pPr>
            <a:endParaRPr lang="es-ES" sz="1600" dirty="0"/>
          </a:p>
          <a:p>
            <a:pPr>
              <a:buNone/>
            </a:pPr>
            <a:endParaRPr lang="es-ES" sz="2000" dirty="0"/>
          </a:p>
        </p:txBody>
      </p:sp>
      <p:pic>
        <p:nvPicPr>
          <p:cNvPr id="5" name="Picture 3" descr="C:\Users\usuario\Desktop\unnamed.png"/>
          <p:cNvPicPr>
            <a:picLocks noChangeAspect="1" noChangeArrowheads="1"/>
          </p:cNvPicPr>
          <p:nvPr/>
        </p:nvPicPr>
        <p:blipFill>
          <a:blip r:embed="rId2"/>
          <a:srcRect/>
          <a:stretch>
            <a:fillRect/>
          </a:stretch>
        </p:blipFill>
        <p:spPr bwMode="auto">
          <a:xfrm>
            <a:off x="5152996" y="1142984"/>
            <a:ext cx="3991004" cy="5314950"/>
          </a:xfrm>
          <a:prstGeom prst="rect">
            <a:avLst/>
          </a:prstGeom>
          <a:noFill/>
        </p:spPr>
      </p:pic>
      <p:sp>
        <p:nvSpPr>
          <p:cNvPr id="6" name="5 CuadroTexto"/>
          <p:cNvSpPr txBox="1"/>
          <p:nvPr/>
        </p:nvSpPr>
        <p:spPr>
          <a:xfrm>
            <a:off x="0" y="2500306"/>
            <a:ext cx="4714876"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CO" sz="3600" dirty="0">
                <a:solidFill>
                  <a:srgbClr val="002060"/>
                </a:solidFill>
                <a:latin typeface="Arial Black" pitchFamily="34" charset="0"/>
              </a:rPr>
              <a:t>PROYECTO DE ACUERDO </a:t>
            </a:r>
          </a:p>
          <a:p>
            <a:pPr algn="ctr"/>
            <a:r>
              <a:rPr lang="es-CO" sz="3600" dirty="0">
                <a:solidFill>
                  <a:srgbClr val="002060"/>
                </a:solidFill>
                <a:latin typeface="Arial Black" pitchFamily="34" charset="0"/>
              </a:rPr>
              <a:t>2020</a:t>
            </a:r>
          </a:p>
          <a:p>
            <a:r>
              <a:rPr lang="es-CO" sz="3600" dirty="0">
                <a:solidFill>
                  <a:srgbClr val="002060"/>
                </a:solidFill>
                <a:latin typeface="Arial Black" pitchFamily="34" charset="0"/>
              </a:rPr>
              <a:t>                </a:t>
            </a:r>
          </a:p>
        </p:txBody>
      </p:sp>
    </p:spTree>
    <p:extLst>
      <p:ext uri="{BB962C8B-B14F-4D97-AF65-F5344CB8AC3E}">
        <p14:creationId xmlns:p14="http://schemas.microsoft.com/office/powerpoint/2010/main" val="639152961"/>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4662038-3AF1-4FDF-84B4-EE6AAE66A3AC}"/>
              </a:ext>
            </a:extLst>
          </p:cNvPr>
          <p:cNvPicPr>
            <a:picLocks noChangeAspect="1"/>
          </p:cNvPicPr>
          <p:nvPr/>
        </p:nvPicPr>
        <p:blipFill rotWithShape="1">
          <a:blip r:embed="rId2"/>
          <a:srcRect l="17324" t="19599" r="50996" b="10402"/>
          <a:stretch/>
        </p:blipFill>
        <p:spPr>
          <a:xfrm>
            <a:off x="1835696" y="764704"/>
            <a:ext cx="5904656" cy="5904656"/>
          </a:xfrm>
          <a:prstGeom prst="rect">
            <a:avLst/>
          </a:prstGeom>
        </p:spPr>
      </p:pic>
    </p:spTree>
    <p:extLst>
      <p:ext uri="{BB962C8B-B14F-4D97-AF65-F5344CB8AC3E}">
        <p14:creationId xmlns:p14="http://schemas.microsoft.com/office/powerpoint/2010/main" val="2301064448"/>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C5CD919-E3AE-417C-83A2-8436A6139E4E}"/>
              </a:ext>
            </a:extLst>
          </p:cNvPr>
          <p:cNvPicPr>
            <a:picLocks noChangeAspect="1"/>
          </p:cNvPicPr>
          <p:nvPr/>
        </p:nvPicPr>
        <p:blipFill rotWithShape="1">
          <a:blip r:embed="rId2"/>
          <a:srcRect l="50000" t="17800" r="16925" b="30528"/>
          <a:stretch/>
        </p:blipFill>
        <p:spPr>
          <a:xfrm>
            <a:off x="1547664" y="908720"/>
            <a:ext cx="6604872" cy="5184575"/>
          </a:xfrm>
          <a:prstGeom prst="rect">
            <a:avLst/>
          </a:prstGeom>
        </p:spPr>
      </p:pic>
    </p:spTree>
    <p:extLst>
      <p:ext uri="{BB962C8B-B14F-4D97-AF65-F5344CB8AC3E}">
        <p14:creationId xmlns:p14="http://schemas.microsoft.com/office/powerpoint/2010/main" val="4179018122"/>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Text Box 3"/>
          <p:cNvSpPr txBox="1">
            <a:spLocks noChangeArrowheads="1"/>
          </p:cNvSpPr>
          <p:nvPr/>
        </p:nvSpPr>
        <p:spPr bwMode="auto">
          <a:xfrm>
            <a:off x="1562675" y="2438400"/>
            <a:ext cx="5981125" cy="1323439"/>
          </a:xfrm>
          <a:prstGeom prst="rect">
            <a:avLst/>
          </a:prstGeom>
          <a:noFill/>
          <a:ln w="9525">
            <a:noFill/>
            <a:miter lim="800000"/>
            <a:headEnd/>
            <a:tailEnd/>
          </a:ln>
          <a:effectLst/>
        </p:spPr>
        <p:txBody>
          <a:bodyPr wrap="none">
            <a:spAutoFit/>
          </a:bodyPr>
          <a:lstStyle/>
          <a:p>
            <a:pPr algn="l"/>
            <a:r>
              <a:rPr lang="es-ES" sz="8000" b="1" i="1" u="sng" dirty="0"/>
              <a:t>GRACIAS!!!</a:t>
            </a:r>
          </a:p>
        </p:txBody>
      </p:sp>
      <p:sp>
        <p:nvSpPr>
          <p:cNvPr id="3" name="2 CuadroTexto"/>
          <p:cNvSpPr txBox="1"/>
          <p:nvPr/>
        </p:nvSpPr>
        <p:spPr>
          <a:xfrm>
            <a:off x="1752600" y="4953000"/>
            <a:ext cx="5486399" cy="646331"/>
          </a:xfrm>
          <a:prstGeom prst="rect">
            <a:avLst/>
          </a:prstGeom>
          <a:noFill/>
        </p:spPr>
        <p:txBody>
          <a:bodyPr wrap="square" rtlCol="0">
            <a:spAutoFit/>
          </a:bodyPr>
          <a:lstStyle/>
          <a:p>
            <a:pPr algn="ctr"/>
            <a:r>
              <a:rPr lang="es-CO" b="1" i="1" u="sng" dirty="0" err="1"/>
              <a:t>Capitàn</a:t>
            </a:r>
            <a:r>
              <a:rPr lang="es-CO" b="1" i="1" u="sng" dirty="0"/>
              <a:t> Misael  Alberto </a:t>
            </a:r>
            <a:r>
              <a:rPr lang="es-CO" b="1" i="1" u="sng" dirty="0" err="1"/>
              <a:t>Cadavid</a:t>
            </a:r>
            <a:r>
              <a:rPr lang="es-CO" b="1" i="1" u="sng" dirty="0"/>
              <a:t> Jaramillo</a:t>
            </a:r>
          </a:p>
          <a:p>
            <a:pPr algn="ctr"/>
            <a:r>
              <a:rPr lang="es-CO" b="1" i="1" dirty="0"/>
              <a:t>Comandante y Representante Legal </a:t>
            </a:r>
          </a:p>
        </p:txBody>
      </p:sp>
    </p:spTree>
    <p:extLst>
      <p:ext uri="{BB962C8B-B14F-4D97-AF65-F5344CB8AC3E}">
        <p14:creationId xmlns:p14="http://schemas.microsoft.com/office/powerpoint/2010/main" val="351806290"/>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981200"/>
            <a:ext cx="8229600" cy="1600200"/>
          </a:xfrm>
          <a:noFill/>
          <a:ln>
            <a:noFill/>
          </a:ln>
        </p:spPr>
        <p:txBody>
          <a:bodyPr anchor="ctr">
            <a:normAutofit/>
          </a:bodyPr>
          <a:lstStyle/>
          <a:p>
            <a:pPr algn="ctr"/>
            <a:r>
              <a:rPr lang="es-CO" sz="4000" b="1" dirty="0">
                <a:solidFill>
                  <a:srgbClr val="FF0000"/>
                </a:solidFill>
                <a:latin typeface="Bookman Old Style" pitchFamily="18" charset="0"/>
              </a:rPr>
              <a:t>Plan Estratégico de </a:t>
            </a:r>
            <a:br>
              <a:rPr lang="es-CO" sz="4000" b="1" dirty="0">
                <a:solidFill>
                  <a:srgbClr val="FF0000"/>
                </a:solidFill>
                <a:latin typeface="Bookman Old Style" pitchFamily="18" charset="0"/>
              </a:rPr>
            </a:br>
            <a:r>
              <a:rPr lang="es-CO" sz="4000" b="1" dirty="0">
                <a:solidFill>
                  <a:srgbClr val="FF0000"/>
                </a:solidFill>
                <a:latin typeface="Bookman Old Style" pitchFamily="18" charset="0"/>
              </a:rPr>
              <a:t>Desarrollo Institucional</a:t>
            </a:r>
            <a:endParaRPr lang="es-ES" sz="4000" b="1" dirty="0">
              <a:solidFill>
                <a:srgbClr val="FF0000"/>
              </a:solidFill>
              <a:latin typeface="Bookman Old Style" pitchFamily="18" charset="0"/>
            </a:endParaRPr>
          </a:p>
        </p:txBody>
      </p:sp>
      <p:sp>
        <p:nvSpPr>
          <p:cNvPr id="4" name="Rectangle 2"/>
          <p:cNvSpPr txBox="1">
            <a:spLocks noChangeArrowheads="1"/>
          </p:cNvSpPr>
          <p:nvPr/>
        </p:nvSpPr>
        <p:spPr>
          <a:xfrm>
            <a:off x="457200" y="5410200"/>
            <a:ext cx="8229600" cy="914400"/>
          </a:xfrm>
          <a:prstGeom prst="rect">
            <a:avLst/>
          </a:prstGeom>
          <a:noFill/>
          <a:ln>
            <a:noFill/>
          </a:ln>
        </p:spPr>
        <p:txBody>
          <a:bodyPr vert="horz" anchor="ctr">
            <a:normAutofit/>
          </a:bodyPr>
          <a:lstStyle/>
          <a:p>
            <a:pPr lvl="0" algn="ctr" fontAlgn="auto">
              <a:spcAft>
                <a:spcPts val="0"/>
              </a:spcAft>
            </a:pPr>
            <a:r>
              <a:rPr lang="es-ES_tradnl" sz="2400" b="1" dirty="0"/>
              <a:t>¡Servir y proteger con eficiencia a la comunidad es nuestro compromiso !</a:t>
            </a:r>
            <a:endParaRPr kumimoji="0" lang="es-ES" sz="2400" b="1" i="0" u="none" strike="noStrike" kern="1200" cap="none" spc="0" normalizeH="0" baseline="0" noProof="0" dirty="0">
              <a:ln>
                <a:noFill/>
              </a:ln>
              <a:effectLst>
                <a:outerShdw blurRad="53975" dist="22860" dir="5400000" algn="tl" rotWithShape="0">
                  <a:srgbClr val="000000">
                    <a:alpha val="55000"/>
                  </a:srgbClr>
                </a:outerShdw>
              </a:effectLst>
              <a:uLnTx/>
              <a:uFillTx/>
              <a:latin typeface="Bookman Old Style" pitchFamily="18" charset="0"/>
              <a:ea typeface="+mj-ea"/>
              <a:cs typeface="+mj-cs"/>
            </a:endParaRPr>
          </a:p>
        </p:txBody>
      </p:sp>
      <p:sp>
        <p:nvSpPr>
          <p:cNvPr id="5" name="Rectangle 2"/>
          <p:cNvSpPr txBox="1">
            <a:spLocks noChangeArrowheads="1"/>
          </p:cNvSpPr>
          <p:nvPr/>
        </p:nvSpPr>
        <p:spPr bwMode="auto">
          <a:xfrm>
            <a:off x="1676400" y="457200"/>
            <a:ext cx="6934200" cy="914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2800" b="1" i="1" u="sng" strike="noStrike" kern="0" cap="none" spc="0" normalizeH="0" baseline="0" noProof="0" dirty="0">
              <a:ln>
                <a:noFill/>
              </a:ln>
              <a:effectLst/>
              <a:uLnTx/>
              <a:uFillTx/>
              <a:latin typeface="+mj-lt"/>
              <a:ea typeface="+mj-ea"/>
              <a:cs typeface="+mj-cs"/>
            </a:endParaRPr>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817563" y="762000"/>
            <a:ext cx="7793037" cy="700088"/>
          </a:xfrm>
        </p:spPr>
        <p:txBody>
          <a:bodyPr>
            <a:normAutofit/>
          </a:bodyPr>
          <a:lstStyle/>
          <a:p>
            <a:pPr algn="ctr"/>
            <a:r>
              <a:rPr lang="es-MX" sz="3200" b="1" i="1" u="sng" dirty="0">
                <a:solidFill>
                  <a:srgbClr val="FF0000"/>
                </a:solidFill>
              </a:rPr>
              <a:t>MISION</a:t>
            </a:r>
            <a:endParaRPr lang="es-ES" sz="3200" b="1" i="1" u="sng" dirty="0">
              <a:solidFill>
                <a:srgbClr val="FF0000"/>
              </a:solidFill>
            </a:endParaRPr>
          </a:p>
        </p:txBody>
      </p:sp>
      <p:sp>
        <p:nvSpPr>
          <p:cNvPr id="156675" name="Rectangle 3"/>
          <p:cNvSpPr>
            <a:spLocks noGrp="1" noChangeArrowheads="1"/>
          </p:cNvSpPr>
          <p:nvPr>
            <p:ph idx="1"/>
          </p:nvPr>
        </p:nvSpPr>
        <p:spPr>
          <a:xfrm>
            <a:off x="381000" y="1676400"/>
            <a:ext cx="8382000" cy="4267200"/>
          </a:xfrm>
        </p:spPr>
        <p:txBody>
          <a:bodyPr>
            <a:normAutofit/>
          </a:bodyPr>
          <a:lstStyle/>
          <a:p>
            <a:pPr algn="just">
              <a:buFont typeface="Wingdings" pitchFamily="2" charset="2"/>
              <a:buChar char="v"/>
            </a:pPr>
            <a:r>
              <a:rPr lang="es-CO" sz="2400" dirty="0"/>
              <a:t>Somos el Cuerpo de Bomberos Voluntarios de Itagüí, una organización cívica, sin ánimo de lucro, de naturaleza jurídica privada, creada para la prestación del servicio público de prevención y atención de incendios, rescates, incidentes con materiales peligrosos y calamidades conexas, de manera oportuna, segura y eficaz, buscando siempre Proteger la vida y el patrimonio de la población Itaguiseña.</a:t>
            </a:r>
          </a:p>
          <a:p>
            <a:pPr algn="just">
              <a:buNone/>
            </a:pPr>
            <a:r>
              <a:rPr lang="es-CO" sz="2400" dirty="0"/>
              <a:t>  </a:t>
            </a:r>
          </a:p>
          <a:p>
            <a:pPr algn="just">
              <a:buNone/>
            </a:pPr>
            <a:r>
              <a:rPr lang="es-CO" sz="2400" dirty="0"/>
              <a:t>	Estamos comprometidos con el uso eficiente de los recursos, el cuidado del medio ambiente y el desarrollo de nuestro talento humano</a:t>
            </a:r>
            <a:r>
              <a:rPr lang="es-CO" sz="2000" dirty="0"/>
              <a:t>. </a:t>
            </a:r>
          </a:p>
          <a:p>
            <a:pPr algn="just">
              <a:buFont typeface="Wingdings" pitchFamily="2" charset="2"/>
              <a:buChar char="v"/>
            </a:pPr>
            <a:endParaRPr lang="es-ES" sz="1800" dirty="0"/>
          </a:p>
        </p:txBody>
      </p:sp>
    </p:spTree>
    <p:extLst>
      <p:ext uri="{BB962C8B-B14F-4D97-AF65-F5344CB8AC3E}">
        <p14:creationId xmlns:p14="http://schemas.microsoft.com/office/powerpoint/2010/main" val="3162536254"/>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817563" y="762000"/>
            <a:ext cx="7793037" cy="700088"/>
          </a:xfrm>
        </p:spPr>
        <p:txBody>
          <a:bodyPr>
            <a:normAutofit/>
          </a:bodyPr>
          <a:lstStyle/>
          <a:p>
            <a:pPr algn="ctr"/>
            <a:r>
              <a:rPr lang="es-MX" sz="3200" b="1" i="1" u="sng" dirty="0">
                <a:solidFill>
                  <a:srgbClr val="FF0000"/>
                </a:solidFill>
              </a:rPr>
              <a:t>VISION</a:t>
            </a:r>
            <a:endParaRPr lang="es-ES" sz="3200" b="1" i="1" u="sng" dirty="0">
              <a:solidFill>
                <a:srgbClr val="FF0000"/>
              </a:solidFill>
            </a:endParaRPr>
          </a:p>
        </p:txBody>
      </p:sp>
      <p:sp>
        <p:nvSpPr>
          <p:cNvPr id="156675" name="Rectangle 3"/>
          <p:cNvSpPr>
            <a:spLocks noGrp="1" noChangeArrowheads="1"/>
          </p:cNvSpPr>
          <p:nvPr>
            <p:ph idx="1"/>
          </p:nvPr>
        </p:nvSpPr>
        <p:spPr>
          <a:xfrm>
            <a:off x="381000" y="1981200"/>
            <a:ext cx="8382000" cy="3962400"/>
          </a:xfrm>
        </p:spPr>
        <p:txBody>
          <a:bodyPr>
            <a:normAutofit/>
          </a:bodyPr>
          <a:lstStyle/>
          <a:p>
            <a:pPr algn="just">
              <a:buFont typeface="Wingdings" pitchFamily="2" charset="2"/>
              <a:buChar char="v"/>
            </a:pPr>
            <a:r>
              <a:rPr lang="es-CO" sz="2400" dirty="0"/>
              <a:t>En el año 2023 estaremos posicionados como el Cuerpo de Bomberos modelo y referente del departamento de Antioquia, con un Sistema de Gestión de la Calidad certificado, y reconocidos por la Gestión Ambiental y la Responsabilidad Social.</a:t>
            </a:r>
          </a:p>
          <a:p>
            <a:pPr algn="just">
              <a:buNone/>
            </a:pPr>
            <a:r>
              <a:rPr lang="es-CO" sz="2400" dirty="0"/>
              <a:t>   </a:t>
            </a:r>
          </a:p>
          <a:p>
            <a:pPr algn="just">
              <a:buNone/>
            </a:pPr>
            <a:r>
              <a:rPr lang="es-CO" sz="2400" dirty="0"/>
              <a:t>	Caracterizados por la oportunidad, seguridad y eficacia en la prestación de los servicios.</a:t>
            </a:r>
            <a:endParaRPr lang="es-ES" sz="2400" dirty="0"/>
          </a:p>
        </p:txBody>
      </p:sp>
    </p:spTree>
    <p:extLst>
      <p:ext uri="{BB962C8B-B14F-4D97-AF65-F5344CB8AC3E}">
        <p14:creationId xmlns:p14="http://schemas.microsoft.com/office/powerpoint/2010/main" val="1517357722"/>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655763" y="381000"/>
            <a:ext cx="7031037" cy="700088"/>
          </a:xfrm>
        </p:spPr>
        <p:txBody>
          <a:bodyPr/>
          <a:lstStyle/>
          <a:p>
            <a:pPr algn="ctr"/>
            <a:r>
              <a:rPr lang="es-MX" sz="3200" b="1" i="1" u="sng" dirty="0">
                <a:solidFill>
                  <a:srgbClr val="FF0000"/>
                </a:solidFill>
              </a:rPr>
              <a:t>PRINCIPIOS GENERALES</a:t>
            </a:r>
            <a:endParaRPr lang="es-ES" sz="2000" b="1" i="1" u="sng" dirty="0">
              <a:solidFill>
                <a:srgbClr val="FF0000"/>
              </a:solidFill>
            </a:endParaRPr>
          </a:p>
        </p:txBody>
      </p:sp>
      <p:sp>
        <p:nvSpPr>
          <p:cNvPr id="155651" name="Rectangle 3"/>
          <p:cNvSpPr>
            <a:spLocks noGrp="1" noChangeArrowheads="1"/>
          </p:cNvSpPr>
          <p:nvPr>
            <p:ph idx="1"/>
          </p:nvPr>
        </p:nvSpPr>
        <p:spPr>
          <a:xfrm>
            <a:off x="179512" y="1143000"/>
            <a:ext cx="8784976" cy="5454352"/>
          </a:xfrm>
        </p:spPr>
        <p:txBody>
          <a:bodyPr>
            <a:normAutofit/>
          </a:bodyPr>
          <a:lstStyle/>
          <a:p>
            <a:pPr>
              <a:lnSpc>
                <a:spcPct val="90000"/>
              </a:lnSpc>
            </a:pPr>
            <a:r>
              <a:rPr lang="es-ES" sz="2000" dirty="0"/>
              <a:t>IGUALDAD</a:t>
            </a:r>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a:lnSpc>
                <a:spcPct val="90000"/>
              </a:lnSpc>
            </a:pPr>
            <a:endParaRPr lang="es-ES" sz="2000" dirty="0"/>
          </a:p>
          <a:p>
            <a:pPr>
              <a:lnSpc>
                <a:spcPct val="90000"/>
              </a:lnSpc>
            </a:pPr>
            <a:endParaRPr lang="es-ES" sz="2000" dirty="0"/>
          </a:p>
        </p:txBody>
      </p:sp>
      <p:pic>
        <p:nvPicPr>
          <p:cNvPr id="1028" name="Picture 4" descr="C:\Users\Usuario\Downloads\20160805_1220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412776"/>
            <a:ext cx="4032448"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603695"/>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655763" y="381000"/>
            <a:ext cx="7031037" cy="700088"/>
          </a:xfrm>
        </p:spPr>
        <p:txBody>
          <a:bodyPr/>
          <a:lstStyle/>
          <a:p>
            <a:pPr algn="ctr"/>
            <a:r>
              <a:rPr lang="es-MX" sz="3200" b="1" i="1" u="sng" dirty="0">
                <a:solidFill>
                  <a:srgbClr val="FF0000"/>
                </a:solidFill>
              </a:rPr>
              <a:t>PRINCIPIOS GENERALES</a:t>
            </a:r>
            <a:endParaRPr lang="es-ES" sz="2000" b="1" i="1" u="sng" dirty="0">
              <a:solidFill>
                <a:srgbClr val="FF0000"/>
              </a:solidFill>
            </a:endParaRPr>
          </a:p>
        </p:txBody>
      </p:sp>
      <p:sp>
        <p:nvSpPr>
          <p:cNvPr id="155651" name="Rectangle 3"/>
          <p:cNvSpPr>
            <a:spLocks noGrp="1" noChangeArrowheads="1"/>
          </p:cNvSpPr>
          <p:nvPr>
            <p:ph idx="1"/>
          </p:nvPr>
        </p:nvSpPr>
        <p:spPr>
          <a:xfrm>
            <a:off x="179512" y="1143000"/>
            <a:ext cx="8784976" cy="5454352"/>
          </a:xfrm>
        </p:spPr>
        <p:txBody>
          <a:bodyPr>
            <a:normAutofit/>
          </a:bodyPr>
          <a:lstStyle/>
          <a:p>
            <a:pPr marL="0" indent="0">
              <a:lnSpc>
                <a:spcPct val="90000"/>
              </a:lnSpc>
              <a:buNone/>
            </a:pPr>
            <a:endParaRPr lang="es-ES" sz="2000" dirty="0"/>
          </a:p>
          <a:p>
            <a:pPr>
              <a:lnSpc>
                <a:spcPct val="90000"/>
              </a:lnSpc>
            </a:pPr>
            <a:r>
              <a:rPr lang="es-ES" sz="2000" dirty="0"/>
              <a:t>PROTECCION</a:t>
            </a:r>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marL="0" indent="0">
              <a:lnSpc>
                <a:spcPct val="90000"/>
              </a:lnSpc>
              <a:buNone/>
            </a:pPr>
            <a:endParaRPr lang="es-ES" sz="2000" dirty="0"/>
          </a:p>
          <a:p>
            <a:pPr>
              <a:lnSpc>
                <a:spcPct val="90000"/>
              </a:lnSpc>
            </a:pPr>
            <a:endParaRPr lang="es-ES" sz="2000" dirty="0"/>
          </a:p>
          <a:p>
            <a:pPr>
              <a:lnSpc>
                <a:spcPct val="90000"/>
              </a:lnSpc>
            </a:pPr>
            <a:endParaRPr lang="es-ES" sz="2000" dirty="0"/>
          </a:p>
        </p:txBody>
      </p:sp>
      <p:pic>
        <p:nvPicPr>
          <p:cNvPr id="1026" name="Picture 2" descr="D:\DISCO DURO\FOTOS TODAS\fotos\IMG-20130106-004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16832"/>
            <a:ext cx="6480720" cy="4579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330467"/>
      </p:ext>
    </p:extLst>
  </p:cSld>
  <p:clrMapOvr>
    <a:masterClrMapping/>
  </p:clrMapOvr>
  <p:transition>
    <p:random/>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Personalizado 7">
      <a:dk1>
        <a:sysClr val="windowText" lastClr="000000"/>
      </a:dk1>
      <a:lt1>
        <a:sysClr val="window" lastClr="FFFFFF"/>
      </a:lt1>
      <a:dk2>
        <a:srgbClr val="04617B"/>
      </a:dk2>
      <a:lt2>
        <a:srgbClr val="DBF5F9"/>
      </a:lt2>
      <a:accent1>
        <a:srgbClr val="FF0000"/>
      </a:accent1>
      <a:accent2>
        <a:srgbClr val="FF0000"/>
      </a:accent2>
      <a:accent3>
        <a:srgbClr val="FF0000"/>
      </a:accent3>
      <a:accent4>
        <a:srgbClr val="FF0000"/>
      </a:accent4>
      <a:accent5>
        <a:srgbClr val="FF0000"/>
      </a:accent5>
      <a:accent6>
        <a:srgbClr val="FF0000"/>
      </a:accent6>
      <a:hlink>
        <a:srgbClr val="FF0000"/>
      </a:hlink>
      <a:folHlink>
        <a:srgbClr val="FF000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lstic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7209</TotalTime>
  <Words>951</Words>
  <Application>Microsoft Office PowerPoint</Application>
  <PresentationFormat>Presentación en pantalla (4:3)</PresentationFormat>
  <Paragraphs>357</Paragraphs>
  <Slides>44</Slides>
  <Notes>5</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44</vt:i4>
      </vt:variant>
    </vt:vector>
  </HeadingPairs>
  <TitlesOfParts>
    <vt:vector size="55" baseType="lpstr">
      <vt:lpstr>Arial</vt:lpstr>
      <vt:lpstr>Arial Black</vt:lpstr>
      <vt:lpstr>Arial Unicode MS</vt:lpstr>
      <vt:lpstr>Bookman Old Style</vt:lpstr>
      <vt:lpstr>Calibri</vt:lpstr>
      <vt:lpstr>Constantia</vt:lpstr>
      <vt:lpstr>Tahoma</vt:lpstr>
      <vt:lpstr>Times New Roman</vt:lpstr>
      <vt:lpstr>Wingdings</vt:lpstr>
      <vt:lpstr>Wingdings 2</vt:lpstr>
      <vt:lpstr>Flujo</vt:lpstr>
      <vt:lpstr> </vt:lpstr>
      <vt:lpstr>HISTORIA</vt:lpstr>
      <vt:lpstr> INTRODUCCION</vt:lpstr>
      <vt:lpstr>MARCO NORMATIVO</vt:lpstr>
      <vt:lpstr>Plan Estratégico de  Desarrollo Institucional</vt:lpstr>
      <vt:lpstr>MISION</vt:lpstr>
      <vt:lpstr>VISION</vt:lpstr>
      <vt:lpstr>PRINCIPIOS GENERALES</vt:lpstr>
      <vt:lpstr>PRINCIPIOS GENERALES</vt:lpstr>
      <vt:lpstr>PRINCIPIOS GENERALES</vt:lpstr>
      <vt:lpstr>PRINCIPIOS GENERALES</vt:lpstr>
      <vt:lpstr>PRINCIPIOS GENERALES</vt:lpstr>
      <vt:lpstr>PRINCIPIOS GENERALES</vt:lpstr>
      <vt:lpstr>VALORES</vt:lpstr>
      <vt:lpstr>MODELO ORGANIZACIONAL GESTION INTEGRAL DEL RIESGO</vt:lpstr>
      <vt:lpstr> MODELO ORGANIZACIONAL GESTION INTEGRAL DEL RIESGO</vt:lpstr>
      <vt:lpstr>ESTRATEGIAS  </vt:lpstr>
      <vt:lpstr>POLITICAS INSTITUCIONALES</vt:lpstr>
      <vt:lpstr>COMITES INSTITUCIONALES</vt:lpstr>
      <vt:lpstr>OBJETIVOS ESTRATEGICOS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usuario</dc:creator>
  <cp:lastModifiedBy>karem Marcela rivera</cp:lastModifiedBy>
  <cp:revision>521</cp:revision>
  <cp:lastPrinted>1601-01-01T00:00:00Z</cp:lastPrinted>
  <dcterms:created xsi:type="dcterms:W3CDTF">1601-01-01T00:00:00Z</dcterms:created>
  <dcterms:modified xsi:type="dcterms:W3CDTF">2020-10-08T23:14:34Z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